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47" r:id="rId3"/>
    <p:sldId id="353" r:id="rId4"/>
    <p:sldId id="349" r:id="rId5"/>
    <p:sldId id="348" r:id="rId6"/>
    <p:sldId id="354" r:id="rId7"/>
    <p:sldId id="316" r:id="rId8"/>
    <p:sldId id="362" r:id="rId9"/>
    <p:sldId id="335" r:id="rId10"/>
    <p:sldId id="373" r:id="rId11"/>
    <p:sldId id="323" r:id="rId12"/>
    <p:sldId id="355" r:id="rId13"/>
    <p:sldId id="308" r:id="rId14"/>
    <p:sldId id="346" r:id="rId15"/>
    <p:sldId id="310" r:id="rId16"/>
    <p:sldId id="311" r:id="rId17"/>
    <p:sldId id="312" r:id="rId18"/>
    <p:sldId id="313" r:id="rId19"/>
    <p:sldId id="314" r:id="rId20"/>
    <p:sldId id="364" r:id="rId21"/>
    <p:sldId id="365" r:id="rId22"/>
    <p:sldId id="366" r:id="rId23"/>
    <p:sldId id="367" r:id="rId24"/>
    <p:sldId id="368" r:id="rId25"/>
    <p:sldId id="369" r:id="rId26"/>
    <p:sldId id="370" r:id="rId27"/>
    <p:sldId id="363" r:id="rId28"/>
    <p:sldId id="336" r:id="rId29"/>
    <p:sldId id="337" r:id="rId30"/>
    <p:sldId id="350" r:id="rId31"/>
    <p:sldId id="359" r:id="rId32"/>
    <p:sldId id="372" r:id="rId33"/>
    <p:sldId id="341" r:id="rId34"/>
    <p:sldId id="330" r:id="rId35"/>
    <p:sldId id="371" r:id="rId36"/>
    <p:sldId id="356" r:id="rId37"/>
    <p:sldId id="357" r:id="rId38"/>
    <p:sldId id="360" r:id="rId39"/>
    <p:sldId id="361" r:id="rId40"/>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77" d="100"/>
          <a:sy n="77" d="100"/>
        </p:scale>
        <p:origin x="1368"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2286" y="4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hangingPunct="1">
              <a:defRPr sz="1200">
                <a:latin typeface="Arial" charset="0"/>
                <a:ea typeface="+mn-ea"/>
                <a:cs typeface="Arial"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8E09C8E0-5ADC-45F9-8D48-80CDD76150EE}" type="datetime1">
              <a:rPr lang="en-US" altLang="en-US"/>
              <a:pPr>
                <a:defRPr/>
              </a:pPr>
              <a:t>8/9/2016</a:t>
            </a:fld>
            <a:endParaRPr lang="en-US" alt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eaLnBrk="1" hangingPunct="1">
              <a:defRPr sz="1200">
                <a:latin typeface="Arial" charset="0"/>
                <a:ea typeface="+mn-ea"/>
                <a:cs typeface="Arial"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D4A29B37-D7AA-4756-AA2A-1397AFDB243A}" type="slidenum">
              <a:rPr lang="en-US" altLang="en-US"/>
              <a:pPr>
                <a:defRPr/>
              </a:pPr>
              <a:t>‹#›</a:t>
            </a:fld>
            <a:endParaRPr lang="en-US" altLang="en-US"/>
          </a:p>
        </p:txBody>
      </p:sp>
    </p:spTree>
    <p:extLst>
      <p:ext uri="{BB962C8B-B14F-4D97-AF65-F5344CB8AC3E}">
        <p14:creationId xmlns:p14="http://schemas.microsoft.com/office/powerpoint/2010/main" val="3737756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D9B5455C-4EB3-46F0-83A4-897E8E2FADDE}" type="datetime1">
              <a:rPr lang="en-US" altLang="en-US"/>
              <a:pPr>
                <a:defRPr/>
              </a:pPr>
              <a:t>8/9/2016</a:t>
            </a:fld>
            <a:endParaRPr lang="en-US" alt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97392EE-B222-41CD-95B7-B866C4250C22}" type="slidenum">
              <a:rPr lang="en-US" altLang="en-US"/>
              <a:pPr>
                <a:defRPr/>
              </a:pPr>
              <a:t>‹#›</a:t>
            </a:fld>
            <a:endParaRPr lang="en-US" altLang="en-US"/>
          </a:p>
        </p:txBody>
      </p:sp>
    </p:spTree>
    <p:extLst>
      <p:ext uri="{BB962C8B-B14F-4D97-AF65-F5344CB8AC3E}">
        <p14:creationId xmlns:p14="http://schemas.microsoft.com/office/powerpoint/2010/main" val="25837125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charset="0"/>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charset="0"/>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charset="0"/>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charset="0"/>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charset="0"/>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MS PGothic" panose="020B0600070205080204" pitchFamily="34" charset="-128"/>
            </a:endParaRP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ED06187-E703-4176-B3C6-1076103CB48D}" type="slidenum">
              <a:rPr lang="en-US" altLang="en-US" smtClean="0">
                <a:latin typeface="Calibri" panose="020F0502020204030204" pitchFamily="34" charset="0"/>
              </a:rPr>
              <a:pPr/>
              <a:t>1</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3538806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CF76DA6-9AAF-4BBE-BBAA-184066FBF1EB}" type="slidenum">
              <a:rPr lang="en-US" altLang="en-US" smtClean="0">
                <a:latin typeface="Calibri" panose="020F0502020204030204" pitchFamily="34" charset="0"/>
              </a:rPr>
              <a:pPr/>
              <a:t>15</a:t>
            </a:fld>
            <a:endParaRPr lang="en-US" altLang="en-US" smtClean="0">
              <a:latin typeface="Calibri" panose="020F0502020204030204" pitchFamily="34" charset="0"/>
            </a:endParaRPr>
          </a:p>
        </p:txBody>
      </p:sp>
      <p:sp>
        <p:nvSpPr>
          <p:cNvPr id="38915"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fld id="{53F640A2-2D7F-4BDA-83A2-2F08175952B1}" type="slidenum">
              <a:rPr lang="en-US" altLang="en-US" sz="1200"/>
              <a:pPr algn="r"/>
              <a:t>15</a:t>
            </a:fld>
            <a:endParaRPr lang="en-US" altLang="en-US" sz="1200"/>
          </a:p>
        </p:txBody>
      </p:sp>
      <p:sp>
        <p:nvSpPr>
          <p:cNvPr id="3891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ea typeface="MS PGothic" panose="020B0600070205080204" pitchFamily="34" charset="-128"/>
            </a:endParaRPr>
          </a:p>
        </p:txBody>
      </p:sp>
    </p:spTree>
    <p:extLst>
      <p:ext uri="{BB962C8B-B14F-4D97-AF65-F5344CB8AC3E}">
        <p14:creationId xmlns:p14="http://schemas.microsoft.com/office/powerpoint/2010/main" val="2380588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ea typeface="MS PGothic" panose="020B0600070205080204" pitchFamily="34" charset="-128"/>
              </a:rPr>
              <a:t>Content package includes metadata, surrogates</a:t>
            </a:r>
          </a:p>
        </p:txBody>
      </p:sp>
      <p:sp>
        <p:nvSpPr>
          <p:cNvPr id="40964" name="Slide Number Placeholder 3"/>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fld id="{F6174A0B-F90E-4C8D-BA8B-C5C9DFC4586F}" type="slidenum">
              <a:rPr lang="en-US" altLang="en-US" sz="1200">
                <a:latin typeface="Calibri" panose="020F0502020204030204" pitchFamily="34" charset="0"/>
              </a:rPr>
              <a:pPr algn="r"/>
              <a:t>16</a:t>
            </a:fld>
            <a:endParaRPr lang="en-US" altLang="en-US" sz="1200">
              <a:latin typeface="Calibri" panose="020F0502020204030204" pitchFamily="34" charset="0"/>
            </a:endParaRPr>
          </a:p>
        </p:txBody>
      </p:sp>
    </p:spTree>
    <p:extLst>
      <p:ext uri="{BB962C8B-B14F-4D97-AF65-F5344CB8AC3E}">
        <p14:creationId xmlns:p14="http://schemas.microsoft.com/office/powerpoint/2010/main" val="2694837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930BC73-8E69-4D01-BF6B-B4E19E8E5682}" type="slidenum">
              <a:rPr lang="en-US" altLang="en-US" smtClean="0">
                <a:latin typeface="Calibri" panose="020F0502020204030204" pitchFamily="34" charset="0"/>
              </a:rPr>
              <a:pPr/>
              <a:t>17</a:t>
            </a:fld>
            <a:endParaRPr lang="en-US" altLang="en-US" smtClean="0">
              <a:latin typeface="Calibri" panose="020F0502020204030204" pitchFamily="34" charset="0"/>
            </a:endParaRPr>
          </a:p>
        </p:txBody>
      </p:sp>
      <p:sp>
        <p:nvSpPr>
          <p:cNvPr id="43011" name="Rectangle 2"/>
          <p:cNvSpPr>
            <a:spLocks noGrp="1" noRot="1" noChangeAspect="1" noChangeArrowheads="1" noTextEdit="1"/>
          </p:cNvSpPr>
          <p:nvPr>
            <p:ph type="sldImg"/>
          </p:nvPr>
        </p:nvSpPr>
        <p:spPr bwMode="auto">
          <a:xfrm>
            <a:off x="1193800" y="706438"/>
            <a:ext cx="4622800" cy="3467100"/>
          </a:xfr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Tree>
    <p:extLst>
      <p:ext uri="{BB962C8B-B14F-4D97-AF65-F5344CB8AC3E}">
        <p14:creationId xmlns:p14="http://schemas.microsoft.com/office/powerpoint/2010/main" val="1845466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82CDF3-0081-4F43-A575-76D653C95CE6}" type="slidenum">
              <a:rPr lang="en-US" altLang="en-US" smtClean="0">
                <a:latin typeface="Calibri" panose="020F0502020204030204" pitchFamily="34" charset="0"/>
              </a:rPr>
              <a:pPr/>
              <a:t>18</a:t>
            </a:fld>
            <a:endParaRPr lang="en-US" altLang="en-US" smtClean="0">
              <a:latin typeface="Calibri" panose="020F0502020204030204" pitchFamily="34" charset="0"/>
            </a:endParaRPr>
          </a:p>
        </p:txBody>
      </p:sp>
      <p:sp>
        <p:nvSpPr>
          <p:cNvPr id="45059"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fld id="{39D70F11-F4F8-450D-9022-97CF7B80840C}" type="slidenum">
              <a:rPr lang="en-US" altLang="en-US" sz="1200"/>
              <a:pPr algn="r"/>
              <a:t>18</a:t>
            </a:fld>
            <a:endParaRPr lang="en-US" altLang="en-US" sz="1200"/>
          </a:p>
        </p:txBody>
      </p:sp>
      <p:sp>
        <p:nvSpPr>
          <p:cNvPr id="4506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ea typeface="MS PGothic" panose="020B0600070205080204" pitchFamily="34" charset="-128"/>
            </a:endParaRPr>
          </a:p>
        </p:txBody>
      </p:sp>
    </p:spTree>
    <p:extLst>
      <p:ext uri="{BB962C8B-B14F-4D97-AF65-F5344CB8AC3E}">
        <p14:creationId xmlns:p14="http://schemas.microsoft.com/office/powerpoint/2010/main" val="3406409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MS PGothic" panose="020B0600070205080204" pitchFamily="34" charset="-128"/>
            </a:endParaRP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873BAC9-B727-4934-8D58-165271B796B7}" type="slidenum">
              <a:rPr lang="en-US" altLang="en-US" smtClean="0">
                <a:latin typeface="Calibri" panose="020F0502020204030204" pitchFamily="34" charset="0"/>
              </a:rPr>
              <a:pPr/>
              <a:t>19</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1502829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464E9BA-6607-42E3-9A56-F61AD8F34147}" type="slidenum">
              <a:rPr lang="en-US" altLang="en-US" smtClean="0">
                <a:latin typeface="Calibri" panose="020F0502020204030204" pitchFamily="34" charset="0"/>
              </a:rPr>
              <a:pPr/>
              <a:t>21</a:t>
            </a:fld>
            <a:endParaRPr lang="en-US" altLang="en-US" smtClean="0">
              <a:latin typeface="Calibri" panose="020F0502020204030204" pitchFamily="34" charset="0"/>
            </a:endParaRPr>
          </a:p>
        </p:txBody>
      </p:sp>
      <p:sp>
        <p:nvSpPr>
          <p:cNvPr id="50179" name="Rectangle 2"/>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buFontTx/>
              <a:buChar char="•"/>
            </a:pPr>
            <a:r>
              <a:rPr lang="en-US" altLang="en-US" smtClean="0">
                <a:ea typeface="MS PGothic" panose="020B0600070205080204" pitchFamily="34" charset="-128"/>
              </a:rPr>
              <a:t> over past several years, Digital Library Research Group at University of Maryland have used some video browsing surrogates in user studies:</a:t>
            </a:r>
          </a:p>
          <a:p>
            <a:pPr lvl="1">
              <a:buFontTx/>
              <a:buChar char="–"/>
            </a:pPr>
            <a:r>
              <a:rPr lang="en-US" altLang="en-US" smtClean="0">
                <a:ea typeface="MS PGothic" panose="020B0600070205080204" pitchFamily="34" charset="-128"/>
              </a:rPr>
              <a:t> static: storyboard</a:t>
            </a:r>
          </a:p>
          <a:p>
            <a:pPr lvl="1">
              <a:buFontTx/>
              <a:buChar char="–"/>
            </a:pPr>
            <a:r>
              <a:rPr lang="en-US" altLang="en-US" smtClean="0">
                <a:ea typeface="MS PGothic" panose="020B0600070205080204" pitchFamily="34" charset="-128"/>
              </a:rPr>
              <a:t> dynamic: slide show and </a:t>
            </a:r>
            <a:r>
              <a:rPr lang="en-US" altLang="en-US" i="1" smtClean="0">
                <a:ea typeface="MS PGothic" panose="020B0600070205080204" pitchFamily="34" charset="-128"/>
              </a:rPr>
              <a:t>simultaneous</a:t>
            </a:r>
            <a:r>
              <a:rPr lang="en-US" altLang="en-US" smtClean="0">
                <a:ea typeface="MS PGothic" panose="020B0600070205080204" pitchFamily="34" charset="-128"/>
              </a:rPr>
              <a:t> slide show</a:t>
            </a:r>
          </a:p>
          <a:p>
            <a:pPr>
              <a:buFontTx/>
              <a:buChar char="•"/>
            </a:pPr>
            <a:r>
              <a:rPr lang="en-US" altLang="en-US" smtClean="0">
                <a:ea typeface="MS PGothic" panose="020B0600070205080204" pitchFamily="34" charset="-128"/>
              </a:rPr>
              <a:t> </a:t>
            </a:r>
            <a:r>
              <a:rPr lang="en-US" altLang="en-US" i="1" smtClean="0">
                <a:ea typeface="MS PGothic" panose="020B0600070205080204" pitchFamily="34" charset="-128"/>
              </a:rPr>
              <a:t>postulated</a:t>
            </a:r>
            <a:r>
              <a:rPr lang="en-US" altLang="en-US" smtClean="0">
                <a:ea typeface="MS PGothic" panose="020B0600070205080204" pitchFamily="34" charset="-128"/>
              </a:rPr>
              <a:t> advantages of dynamic surrogate:</a:t>
            </a:r>
          </a:p>
          <a:p>
            <a:pPr lvl="1">
              <a:buFontTx/>
              <a:buChar char="–"/>
            </a:pPr>
            <a:r>
              <a:rPr lang="en-US" altLang="en-US" smtClean="0">
                <a:ea typeface="MS PGothic" panose="020B0600070205080204" pitchFamily="34" charset="-128"/>
              </a:rPr>
              <a:t> maintains “native” temporal dimension of video</a:t>
            </a:r>
          </a:p>
          <a:p>
            <a:pPr lvl="1">
              <a:buFontTx/>
              <a:buChar char="–"/>
            </a:pPr>
            <a:r>
              <a:rPr lang="en-US" altLang="en-US" smtClean="0">
                <a:ea typeface="MS PGothic" panose="020B0600070205080204" pitchFamily="34" charset="-128"/>
              </a:rPr>
              <a:t> physiological: reduces need for eye movements</a:t>
            </a:r>
          </a:p>
          <a:p>
            <a:pPr lvl="1">
              <a:buFontTx/>
              <a:buChar char="–"/>
            </a:pPr>
            <a:r>
              <a:rPr lang="en-US" altLang="en-US" smtClean="0">
                <a:ea typeface="MS PGothic" panose="020B0600070205080204" pitchFamily="34" charset="-128"/>
              </a:rPr>
              <a:t> physiological: ~100 ms = processing time in “working memory”</a:t>
            </a:r>
          </a:p>
          <a:p>
            <a:pPr lvl="1">
              <a:buFontTx/>
              <a:buChar char="–"/>
            </a:pPr>
            <a:r>
              <a:rPr lang="en-US" altLang="en-US" smtClean="0">
                <a:ea typeface="MS PGothic" panose="020B0600070205080204" pitchFamily="34" charset="-128"/>
              </a:rPr>
              <a:t> psychological: leverages “selective attention” capabilities; motion attracts attention</a:t>
            </a:r>
          </a:p>
          <a:p>
            <a:pPr>
              <a:buFontTx/>
              <a:buChar char="•"/>
            </a:pPr>
            <a:r>
              <a:rPr lang="en-US" altLang="en-US" smtClean="0">
                <a:ea typeface="MS PGothic" panose="020B0600070205080204" pitchFamily="34" charset="-128"/>
              </a:rPr>
              <a:t> conducted empirical studies -- determined thresholds </a:t>
            </a:r>
          </a:p>
          <a:p>
            <a:pPr>
              <a:buFontTx/>
              <a:buChar char="•"/>
            </a:pPr>
            <a:r>
              <a:rPr lang="en-US" altLang="en-US" smtClean="0">
                <a:ea typeface="MS PGothic" panose="020B0600070205080204" pitchFamily="34" charset="-128"/>
              </a:rPr>
              <a:t> e.g., max kfps for providing meaning for various user tasks?</a:t>
            </a:r>
          </a:p>
        </p:txBody>
      </p:sp>
    </p:spTree>
    <p:extLst>
      <p:ext uri="{BB962C8B-B14F-4D97-AF65-F5344CB8AC3E}">
        <p14:creationId xmlns:p14="http://schemas.microsoft.com/office/powerpoint/2010/main" val="1872273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MS PGothic" panose="020B0600070205080204" pitchFamily="34" charset="-128"/>
            </a:endParaRPr>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5B4E982-8CE7-40E2-9E60-2D961C369504}" type="slidenum">
              <a:rPr lang="en-US" altLang="en-US" smtClean="0">
                <a:latin typeface="Calibri" panose="020F0502020204030204" pitchFamily="34" charset="0"/>
              </a:rPr>
              <a:pPr/>
              <a:t>28</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317501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MS PGothic" panose="020B0600070205080204" pitchFamily="34" charset="-128"/>
            </a:endParaRP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A412D38-642B-462A-8F91-5F093AC5E2CC}" type="slidenum">
              <a:rPr lang="en-US" altLang="en-US" smtClean="0">
                <a:latin typeface="Calibri" panose="020F0502020204030204" pitchFamily="34" charset="0"/>
              </a:rPr>
              <a:pPr/>
              <a:t>29</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1843308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MS PGothic" panose="020B0600070205080204" pitchFamily="34" charset="-128"/>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C0A9C5B-F57D-4F6C-AC84-52866472D114}" type="slidenum">
              <a:rPr lang="en-US" altLang="en-US" smtClean="0">
                <a:latin typeface="Calibri" panose="020F0502020204030204" pitchFamily="34" charset="0"/>
              </a:rPr>
              <a:pPr/>
              <a:t>34</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3157636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MS PGothic" panose="020B0600070205080204" pitchFamily="34" charset="-128"/>
            </a:endParaRPr>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79336E7-651F-4E37-8AFD-20CF25585FDD}" type="slidenum">
              <a:rPr lang="en-US" altLang="en-US" smtClean="0">
                <a:latin typeface="Calibri" panose="020F0502020204030204" pitchFamily="34" charset="0"/>
              </a:rPr>
              <a:pPr/>
              <a:t>35</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129277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MS PGothic" panose="020B0600070205080204" pitchFamily="34" charset="-128"/>
            </a:endParaRP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9352DC6-BDBD-41C1-AD05-181826CD4134}" type="slidenum">
              <a:rPr lang="en-US" altLang="en-US" smtClean="0">
                <a:latin typeface="Calibri" panose="020F0502020204030204" pitchFamily="34" charset="0"/>
              </a:rPr>
              <a:pPr/>
              <a:t>3</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2449602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MS PGothic" panose="020B0600070205080204" pitchFamily="34" charset="-128"/>
            </a:endParaRP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9C20088-193B-41F0-9192-1B0FE3544876}" type="slidenum">
              <a:rPr lang="en-US" altLang="en-US" smtClean="0">
                <a:latin typeface="Calibri" panose="020F0502020204030204" pitchFamily="34" charset="0"/>
              </a:rPr>
              <a:pPr/>
              <a:t>6</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1493366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MS PGothic" panose="020B0600070205080204" pitchFamily="34" charset="-128"/>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E58BB98-6E59-4DD0-9216-5F406AA33EF1}" type="slidenum">
              <a:rPr lang="en-US" altLang="en-US" smtClean="0">
                <a:latin typeface="Calibri" panose="020F0502020204030204" pitchFamily="34" charset="0"/>
              </a:rPr>
              <a:pPr/>
              <a:t>7</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237157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ea typeface="MS PGothic" panose="020B0600070205080204" pitchFamily="34" charset="-128"/>
              </a:rPr>
              <a:t>Random pertubations, ambient noise, signals have order/system, data has simple context (e.g., unit of measure), information has rich context/metadata; knowledge connects contexts and concepts/people/events</a:t>
            </a: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9056A3B-65B6-4212-BDD8-82F583B733B0}" type="slidenum">
              <a:rPr lang="en-US" altLang="en-US" smtClean="0">
                <a:latin typeface="Calibri" panose="020F0502020204030204" pitchFamily="34" charset="0"/>
              </a:rPr>
              <a:pPr/>
              <a:t>8</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1482973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ea typeface="MS PGothic" panose="020B0600070205080204" pitchFamily="34" charset="-128"/>
              </a:rPr>
              <a:t>Information is a key asset of the modern world and the study of information concepts and services drives progress in the digital age.  All industries and enterprises demand information professionals who manage the data and information streams of modern life.  Traditionally, information professionals worked in libraries, record centers, and archives, but in the digital age all enterprises require professionals who are able to monitor and manage how information is generated, organized, used, and preserved.  Digital representation blurs traditional boundaries between information streams and brings new challenges for linking human needs to those streams through new technologies.  Rooted in the values of library science, today’s information schools (iSchools) educate information professionals who possess a broad range of technical and information skills and who work in all aspects of human endeavor.</a:t>
            </a: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01D8915-E80D-4E33-BC8A-EA77D28CDD02}" type="slidenum">
              <a:rPr lang="en-US" altLang="en-US" smtClean="0">
                <a:latin typeface="Calibri" panose="020F0502020204030204" pitchFamily="34" charset="0"/>
              </a:rPr>
              <a:pPr/>
              <a:t>9</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2695723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ea typeface="MS PGothic" panose="020B0600070205080204" pitchFamily="34" charset="-128"/>
              </a:rPr>
              <a:t>Keep these in mind as we talk about data science</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A356D4F-542E-441C-A2D9-C8FA73533F39}" type="slidenum">
              <a:rPr lang="en-US" altLang="en-US" smtClean="0">
                <a:latin typeface="Calibri" panose="020F0502020204030204" pitchFamily="34" charset="0"/>
              </a:rPr>
              <a:pPr/>
              <a:t>11</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330911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MS PGothic" panose="020B0600070205080204" pitchFamily="34" charset="-128"/>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00BAB3F-AA29-4B81-8CE3-FB23EC4A0F14}" type="slidenum">
              <a:rPr lang="en-US" altLang="en-US" smtClean="0">
                <a:latin typeface="Calibri" panose="020F0502020204030204" pitchFamily="34" charset="0"/>
              </a:rPr>
              <a:pPr/>
              <a:t>12</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3974851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7324404-4FDF-4B9B-9246-20F43AB87220}" type="slidenum">
              <a:rPr lang="en-US" altLang="en-US" smtClean="0">
                <a:latin typeface="Calibri" panose="020F0502020204030204" pitchFamily="34" charset="0"/>
              </a:rPr>
              <a:pPr/>
              <a:t>13</a:t>
            </a:fld>
            <a:endParaRPr lang="en-US" altLang="en-US" smtClean="0">
              <a:latin typeface="Calibri" panose="020F0502020204030204" pitchFamily="34" charset="0"/>
            </a:endParaRPr>
          </a:p>
        </p:txBody>
      </p:sp>
      <p:sp>
        <p:nvSpPr>
          <p:cNvPr id="35843"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fld id="{C2D01C11-44E5-4037-AB87-07F77B488BF7}" type="slidenum">
              <a:rPr lang="en-US" altLang="en-US" sz="1200"/>
              <a:pPr algn="r"/>
              <a:t>13</a:t>
            </a:fld>
            <a:endParaRPr lang="en-US" altLang="en-US" sz="1200"/>
          </a:p>
        </p:txBody>
      </p:sp>
      <p:sp>
        <p:nvSpPr>
          <p:cNvPr id="3584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ea typeface="MS PGothic" panose="020B0600070205080204" pitchFamily="34" charset="-128"/>
            </a:endParaRPr>
          </a:p>
        </p:txBody>
      </p:sp>
    </p:spTree>
    <p:extLst>
      <p:ext uri="{BB962C8B-B14F-4D97-AF65-F5344CB8AC3E}">
        <p14:creationId xmlns:p14="http://schemas.microsoft.com/office/powerpoint/2010/main" val="2312382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F0114CA-BC7D-4AAE-BB42-B333410D3122}" type="datetime1">
              <a:rPr lang="en-US" altLang="en-US"/>
              <a:pPr>
                <a:defRPr/>
              </a:pPr>
              <a:t>8/9/2016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3148B66-CDBF-4B28-AF59-2D32CAE26EF2}" type="slidenum">
              <a:rPr lang="en-US" altLang="en-US"/>
              <a:pPr>
                <a:defRPr/>
              </a:pPr>
              <a:t>‹#›</a:t>
            </a:fld>
            <a:endParaRPr lang="en-US" altLang="en-US"/>
          </a:p>
        </p:txBody>
      </p:sp>
    </p:spTree>
    <p:extLst>
      <p:ext uri="{BB962C8B-B14F-4D97-AF65-F5344CB8AC3E}">
        <p14:creationId xmlns:p14="http://schemas.microsoft.com/office/powerpoint/2010/main" val="424855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6B4E39B-3748-4DAE-A123-DCFA82D99852}" type="datetime1">
              <a:rPr lang="en-US" altLang="en-US"/>
              <a:pPr>
                <a:defRPr/>
              </a:pPr>
              <a:t>8/9/2016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B692C3B-9389-4CEC-B810-8FFC5E98BBA1}" type="slidenum">
              <a:rPr lang="en-US" altLang="en-US"/>
              <a:pPr>
                <a:defRPr/>
              </a:pPr>
              <a:t>‹#›</a:t>
            </a:fld>
            <a:endParaRPr lang="en-US" altLang="en-US"/>
          </a:p>
        </p:txBody>
      </p:sp>
    </p:spTree>
    <p:extLst>
      <p:ext uri="{BB962C8B-B14F-4D97-AF65-F5344CB8AC3E}">
        <p14:creationId xmlns:p14="http://schemas.microsoft.com/office/powerpoint/2010/main" val="3465102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EB2ADBB-3BDF-4862-B451-C8FBA2131D98}" type="datetime1">
              <a:rPr lang="en-US" altLang="en-US"/>
              <a:pPr>
                <a:defRPr/>
              </a:pPr>
              <a:t>8/9/2016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38502C7-C805-4B75-826F-1406EB675959}" type="slidenum">
              <a:rPr lang="en-US" altLang="en-US"/>
              <a:pPr>
                <a:defRPr/>
              </a:pPr>
              <a:t>‹#›</a:t>
            </a:fld>
            <a:endParaRPr lang="en-US" altLang="en-US"/>
          </a:p>
        </p:txBody>
      </p:sp>
    </p:spTree>
    <p:extLst>
      <p:ext uri="{BB962C8B-B14F-4D97-AF65-F5344CB8AC3E}">
        <p14:creationId xmlns:p14="http://schemas.microsoft.com/office/powerpoint/2010/main" val="831156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E99DCE5-E031-4BD8-9587-CE8D1F0B42A5}" type="datetime1">
              <a:rPr lang="en-US" altLang="en-US"/>
              <a:pPr>
                <a:defRPr/>
              </a:pPr>
              <a:t>8/9/2016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E032C64-1F94-4A86-A309-08A54CB8D2A1}" type="slidenum">
              <a:rPr lang="en-US" altLang="en-US"/>
              <a:pPr>
                <a:defRPr/>
              </a:pPr>
              <a:t>‹#›</a:t>
            </a:fld>
            <a:endParaRPr lang="en-US" altLang="en-US"/>
          </a:p>
        </p:txBody>
      </p:sp>
    </p:spTree>
    <p:extLst>
      <p:ext uri="{BB962C8B-B14F-4D97-AF65-F5344CB8AC3E}">
        <p14:creationId xmlns:p14="http://schemas.microsoft.com/office/powerpoint/2010/main" val="367280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298D6EC-4411-419D-9D2E-2380F95C8DE3}" type="datetime1">
              <a:rPr lang="en-US" altLang="en-US"/>
              <a:pPr>
                <a:defRPr/>
              </a:pPr>
              <a:t>8/9/2016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FDC35B-3B68-4855-A48E-508579C3651D}" type="slidenum">
              <a:rPr lang="en-US" altLang="en-US"/>
              <a:pPr>
                <a:defRPr/>
              </a:pPr>
              <a:t>‹#›</a:t>
            </a:fld>
            <a:endParaRPr lang="en-US" altLang="en-US"/>
          </a:p>
        </p:txBody>
      </p:sp>
    </p:spTree>
    <p:extLst>
      <p:ext uri="{BB962C8B-B14F-4D97-AF65-F5344CB8AC3E}">
        <p14:creationId xmlns:p14="http://schemas.microsoft.com/office/powerpoint/2010/main" val="359976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D347481-0E98-404E-A1C1-6BFAE20A4D7C}" type="datetime1">
              <a:rPr lang="en-US" altLang="en-US"/>
              <a:pPr>
                <a:defRPr/>
              </a:pPr>
              <a:t>8/9/2016</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01A9E35-7D25-4147-B417-A0AA0C28F339}" type="slidenum">
              <a:rPr lang="en-US" altLang="en-US"/>
              <a:pPr>
                <a:defRPr/>
              </a:pPr>
              <a:t>‹#›</a:t>
            </a:fld>
            <a:endParaRPr lang="en-US" altLang="en-US"/>
          </a:p>
        </p:txBody>
      </p:sp>
    </p:spTree>
    <p:extLst>
      <p:ext uri="{BB962C8B-B14F-4D97-AF65-F5344CB8AC3E}">
        <p14:creationId xmlns:p14="http://schemas.microsoft.com/office/powerpoint/2010/main" val="1921115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3B4E7FF-85AB-4A51-A282-7947A61E51E4}" type="datetime1">
              <a:rPr lang="en-US" altLang="en-US"/>
              <a:pPr>
                <a:defRPr/>
              </a:pPr>
              <a:t>8/9/2016</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E99C7C8-D16E-4225-8784-A285C4C09DA8}" type="slidenum">
              <a:rPr lang="en-US" altLang="en-US"/>
              <a:pPr>
                <a:defRPr/>
              </a:pPr>
              <a:t>‹#›</a:t>
            </a:fld>
            <a:endParaRPr lang="en-US" altLang="en-US"/>
          </a:p>
        </p:txBody>
      </p:sp>
    </p:spTree>
    <p:extLst>
      <p:ext uri="{BB962C8B-B14F-4D97-AF65-F5344CB8AC3E}">
        <p14:creationId xmlns:p14="http://schemas.microsoft.com/office/powerpoint/2010/main" val="1694080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8D88C25-1C97-49E4-99F9-EAB4A7A704B0}" type="datetime1">
              <a:rPr lang="en-US" altLang="en-US"/>
              <a:pPr>
                <a:defRPr/>
              </a:pPr>
              <a:t>8/9/2016</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62F5C5C-EB10-4210-8608-61C8CD18185F}" type="slidenum">
              <a:rPr lang="en-US" altLang="en-US"/>
              <a:pPr>
                <a:defRPr/>
              </a:pPr>
              <a:t>‹#›</a:t>
            </a:fld>
            <a:endParaRPr lang="en-US" altLang="en-US"/>
          </a:p>
        </p:txBody>
      </p:sp>
    </p:spTree>
    <p:extLst>
      <p:ext uri="{BB962C8B-B14F-4D97-AF65-F5344CB8AC3E}">
        <p14:creationId xmlns:p14="http://schemas.microsoft.com/office/powerpoint/2010/main" val="99048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53030C9-68DA-4B50-A20F-BBFAB72B68A9}" type="datetime1">
              <a:rPr lang="en-US" altLang="en-US"/>
              <a:pPr>
                <a:defRPr/>
              </a:pPr>
              <a:t>8/9/2016</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4C72A89-E8E9-45BB-B055-1BE30E60C804}" type="slidenum">
              <a:rPr lang="en-US" altLang="en-US"/>
              <a:pPr>
                <a:defRPr/>
              </a:pPr>
              <a:t>‹#›</a:t>
            </a:fld>
            <a:endParaRPr lang="en-US" altLang="en-US"/>
          </a:p>
        </p:txBody>
      </p:sp>
    </p:spTree>
    <p:extLst>
      <p:ext uri="{BB962C8B-B14F-4D97-AF65-F5344CB8AC3E}">
        <p14:creationId xmlns:p14="http://schemas.microsoft.com/office/powerpoint/2010/main" val="1454901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99DFBC0-0838-4C03-915E-5BBE34A5A8AB}" type="datetime1">
              <a:rPr lang="en-US" altLang="en-US"/>
              <a:pPr>
                <a:defRPr/>
              </a:pPr>
              <a:t>8/9/2016</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030D339-92BE-4063-81F1-F998D41051E8}" type="slidenum">
              <a:rPr lang="en-US" altLang="en-US"/>
              <a:pPr>
                <a:defRPr/>
              </a:pPr>
              <a:t>‹#›</a:t>
            </a:fld>
            <a:endParaRPr lang="en-US" altLang="en-US"/>
          </a:p>
        </p:txBody>
      </p:sp>
    </p:spTree>
    <p:extLst>
      <p:ext uri="{BB962C8B-B14F-4D97-AF65-F5344CB8AC3E}">
        <p14:creationId xmlns:p14="http://schemas.microsoft.com/office/powerpoint/2010/main" val="1243034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2E85605-1D86-4D4E-929D-46CC648ECDDC}" type="datetime1">
              <a:rPr lang="en-US" altLang="en-US"/>
              <a:pPr>
                <a:defRPr/>
              </a:pPr>
              <a:t>8/9/2016</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B44C059-1676-405C-9A15-5FED4507EE2B}" type="slidenum">
              <a:rPr lang="en-US" altLang="en-US"/>
              <a:pPr>
                <a:defRPr/>
              </a:pPr>
              <a:t>‹#›</a:t>
            </a:fld>
            <a:endParaRPr lang="en-US" altLang="en-US"/>
          </a:p>
        </p:txBody>
      </p:sp>
    </p:spTree>
    <p:extLst>
      <p:ext uri="{BB962C8B-B14F-4D97-AF65-F5344CB8AC3E}">
        <p14:creationId xmlns:p14="http://schemas.microsoft.com/office/powerpoint/2010/main" val="2225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32941"/>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defRPr>
            </a:lvl1pPr>
          </a:lstStyle>
          <a:p>
            <a:pPr>
              <a:defRPr/>
            </a:pPr>
            <a:fld id="{66DBFC5A-58F0-49CB-B0C2-C7E9B2A2A7C3}" type="datetime1">
              <a:rPr lang="en-US" altLang="en-US"/>
              <a:pPr>
                <a:defRPr/>
              </a:pPr>
              <a:t>8/9/2016</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r>
              <a:rPr lang="en-US" altLang="en-US"/>
              <a:t>Gary Marchionini</a:t>
            </a:r>
            <a:fld id="{E66D372C-A7B3-478F-88A1-BA1887A80F3A}" type="slidenum">
              <a:rPr lang="en-US" altLang="en-US"/>
              <a:pPr>
                <a:defRPr/>
              </a:pPr>
              <a:t>‹#›</a:t>
            </a:fld>
            <a:endParaRPr lang="en-US" altLang="en-US"/>
          </a:p>
        </p:txBody>
      </p:sp>
      <p:pic>
        <p:nvPicPr>
          <p:cNvPr id="1031" name="Picture 6"/>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216650"/>
            <a:ext cx="23812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Box 7"/>
          <p:cNvSpPr txBox="1">
            <a:spLocks noChangeArrowheads="1"/>
          </p:cNvSpPr>
          <p:nvPr userDrawn="1"/>
        </p:nvSpPr>
        <p:spPr bwMode="auto">
          <a:xfrm>
            <a:off x="6532563" y="6472238"/>
            <a:ext cx="2611437" cy="36988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lang="en-US" altLang="en-US" sz="1800" smtClean="0">
                <a:latin typeface="Lucida Handwriting" panose="03010101010101010101" pitchFamily="66" charset="0"/>
              </a:rPr>
              <a:t>Gary Marchionini</a:t>
            </a:r>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ctr" rtl="0" eaLnBrk="0" fontAlgn="base" hangingPunct="0">
        <a:spcBef>
          <a:spcPct val="0"/>
        </a:spcBef>
        <a:spcAft>
          <a:spcPct val="0"/>
        </a:spcAft>
        <a:defRPr sz="4400" kern="1200">
          <a:solidFill>
            <a:schemeClr val="tx1"/>
          </a:solidFill>
          <a:latin typeface="+mj-lt"/>
          <a:ea typeface="MS PGothic" charset="0"/>
          <a:cs typeface="MS PGothic" charset="0"/>
        </a:defRPr>
      </a:lvl1pPr>
      <a:lvl2pPr algn="ctr" rtl="0" eaLnBrk="0" fontAlgn="base" hangingPunct="0">
        <a:spcBef>
          <a:spcPct val="0"/>
        </a:spcBef>
        <a:spcAft>
          <a:spcPct val="0"/>
        </a:spcAft>
        <a:defRPr sz="4400">
          <a:solidFill>
            <a:schemeClr val="tx1"/>
          </a:solidFill>
          <a:latin typeface="Calibri" pitchFamily="34" charset="0"/>
          <a:ea typeface="MS PGothic" charset="0"/>
          <a:cs typeface="MS PGothic" charset="0"/>
        </a:defRPr>
      </a:lvl2pPr>
      <a:lvl3pPr algn="ctr" rtl="0" eaLnBrk="0" fontAlgn="base" hangingPunct="0">
        <a:spcBef>
          <a:spcPct val="0"/>
        </a:spcBef>
        <a:spcAft>
          <a:spcPct val="0"/>
        </a:spcAft>
        <a:defRPr sz="4400">
          <a:solidFill>
            <a:schemeClr val="tx1"/>
          </a:solidFill>
          <a:latin typeface="Calibri" pitchFamily="34" charset="0"/>
          <a:ea typeface="MS PGothic" charset="0"/>
          <a:cs typeface="MS PGothic" charset="0"/>
        </a:defRPr>
      </a:lvl3pPr>
      <a:lvl4pPr algn="ctr" rtl="0" eaLnBrk="0" fontAlgn="base" hangingPunct="0">
        <a:spcBef>
          <a:spcPct val="0"/>
        </a:spcBef>
        <a:spcAft>
          <a:spcPct val="0"/>
        </a:spcAft>
        <a:defRPr sz="4400">
          <a:solidFill>
            <a:schemeClr val="tx1"/>
          </a:solidFill>
          <a:latin typeface="Calibri" pitchFamily="34" charset="0"/>
          <a:ea typeface="MS PGothic" charset="0"/>
          <a:cs typeface="MS PGothic" charset="0"/>
        </a:defRPr>
      </a:lvl4pPr>
      <a:lvl5pPr algn="ctr" rtl="0" eaLnBrk="0" fontAlgn="base" hangingPunct="0">
        <a:spcBef>
          <a:spcPct val="0"/>
        </a:spcBef>
        <a:spcAft>
          <a:spcPct val="0"/>
        </a:spcAft>
        <a:defRPr sz="4400">
          <a:solidFill>
            <a:schemeClr val="tx1"/>
          </a:solidFill>
          <a:latin typeface="Calibri" pitchFamily="34" charset="0"/>
          <a:ea typeface="MS PGothic" charset="0"/>
          <a:cs typeface="MS PGothic"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charset="0"/>
          <a:cs typeface="MS PGothic"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charset="0"/>
          <a:cs typeface="MS PGothic"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charset="0"/>
          <a:cs typeface="MS PGothic"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charset="0"/>
          <a:cs typeface="MS PGothic"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charset="0"/>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rch@ils.unc.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1470025"/>
          </a:xfrm>
        </p:spPr>
        <p:txBody>
          <a:bodyPr rtlCol="0">
            <a:normAutofit fontScale="90000"/>
          </a:bodyPr>
          <a:lstStyle/>
          <a:p>
            <a:pPr eaLnBrk="1" fontAlgn="auto" hangingPunct="1">
              <a:spcAft>
                <a:spcPts val="0"/>
              </a:spcAft>
              <a:defRPr/>
            </a:pPr>
            <a:r>
              <a:rPr lang="en-US" dirty="0" smtClean="0">
                <a:ea typeface="+mj-ea"/>
                <a:cs typeface="+mj-cs"/>
              </a:rPr>
              <a:t>Data Management and Information Science</a:t>
            </a:r>
            <a:br>
              <a:rPr lang="en-US" dirty="0" smtClean="0">
                <a:ea typeface="+mj-ea"/>
                <a:cs typeface="+mj-cs"/>
              </a:rPr>
            </a:br>
            <a:endParaRPr lang="en-US" dirty="0" smtClean="0">
              <a:ea typeface="+mj-ea"/>
              <a:cs typeface="+mj-cs"/>
            </a:endParaRPr>
          </a:p>
        </p:txBody>
      </p:sp>
      <p:sp>
        <p:nvSpPr>
          <p:cNvPr id="3" name="Subtitle 2"/>
          <p:cNvSpPr>
            <a:spLocks noGrp="1"/>
          </p:cNvSpPr>
          <p:nvPr>
            <p:ph type="subTitle" idx="1"/>
          </p:nvPr>
        </p:nvSpPr>
        <p:spPr>
          <a:xfrm>
            <a:off x="914400" y="2133600"/>
            <a:ext cx="7239000" cy="4419600"/>
          </a:xfrm>
        </p:spPr>
        <p:txBody>
          <a:bodyPr rtlCol="0">
            <a:normAutofit/>
          </a:bodyPr>
          <a:lstStyle/>
          <a:p>
            <a:pPr eaLnBrk="1" fontAlgn="auto" hangingPunct="1">
              <a:spcAft>
                <a:spcPts val="0"/>
              </a:spcAft>
              <a:defRPr/>
            </a:pPr>
            <a:r>
              <a:rPr lang="en-US" dirty="0" smtClean="0">
                <a:ea typeface="+mn-ea"/>
                <a:cs typeface="+mn-cs"/>
              </a:rPr>
              <a:t>Gary Marchionini</a:t>
            </a:r>
          </a:p>
          <a:p>
            <a:pPr eaLnBrk="1" fontAlgn="auto" hangingPunct="1">
              <a:spcAft>
                <a:spcPts val="0"/>
              </a:spcAft>
              <a:defRPr/>
            </a:pPr>
            <a:r>
              <a:rPr lang="en-US" dirty="0" smtClean="0">
                <a:ea typeface="+mn-ea"/>
                <a:cs typeface="+mn-cs"/>
              </a:rPr>
              <a:t>University of North Carolina at Chapel Hill</a:t>
            </a:r>
          </a:p>
          <a:p>
            <a:pPr eaLnBrk="1" fontAlgn="auto" hangingPunct="1">
              <a:spcAft>
                <a:spcPts val="0"/>
              </a:spcAft>
              <a:defRPr/>
            </a:pPr>
            <a:r>
              <a:rPr lang="en-US" dirty="0" smtClean="0">
                <a:ea typeface="+mn-ea"/>
                <a:cs typeface="+mn-cs"/>
                <a:hlinkClick r:id="rId3"/>
              </a:rPr>
              <a:t>march@ils.unc.edu</a:t>
            </a:r>
            <a:endParaRPr lang="en-US" dirty="0" smtClean="0">
              <a:ea typeface="+mn-ea"/>
              <a:cs typeface="+mn-cs"/>
            </a:endParaRPr>
          </a:p>
          <a:p>
            <a:pPr eaLnBrk="1" fontAlgn="auto" hangingPunct="1">
              <a:spcAft>
                <a:spcPts val="0"/>
              </a:spcAft>
              <a:defRPr/>
            </a:pPr>
            <a:endParaRPr lang="en-US" dirty="0" smtClean="0">
              <a:ea typeface="+mn-ea"/>
              <a:cs typeface="+mn-cs"/>
            </a:endParaRPr>
          </a:p>
          <a:p>
            <a:pPr eaLnBrk="1" fontAlgn="auto" hangingPunct="1">
              <a:spcAft>
                <a:spcPts val="0"/>
              </a:spcAft>
              <a:defRPr/>
            </a:pPr>
            <a:r>
              <a:rPr lang="en-US" dirty="0" smtClean="0"/>
              <a:t>Open Source Enterprise</a:t>
            </a:r>
          </a:p>
          <a:p>
            <a:pPr eaLnBrk="1" fontAlgn="auto" hangingPunct="1">
              <a:spcAft>
                <a:spcPts val="0"/>
              </a:spcAft>
              <a:defRPr/>
            </a:pPr>
            <a:r>
              <a:rPr lang="en-US" dirty="0" smtClean="0">
                <a:ea typeface="+mn-ea"/>
                <a:cs typeface="+mn-cs"/>
              </a:rPr>
              <a:t>Reston, VA</a:t>
            </a:r>
          </a:p>
          <a:p>
            <a:pPr eaLnBrk="1" fontAlgn="auto" hangingPunct="1">
              <a:spcAft>
                <a:spcPts val="0"/>
              </a:spcAft>
              <a:defRPr/>
            </a:pPr>
            <a:r>
              <a:rPr lang="en-US" dirty="0" smtClean="0">
                <a:ea typeface="+mn-ea"/>
                <a:cs typeface="+mn-cs"/>
              </a:rPr>
              <a:t>June 9,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pitchFamily="34" charset="-128"/>
              </a:rPr>
              <a:t>Fundamental Information </a:t>
            </a:r>
            <a:r>
              <a:rPr lang="en-US" altLang="en-US" dirty="0" smtClean="0">
                <a:ea typeface="MS PGothic" panose="020B0600070205080204" pitchFamily="34" charset="-128"/>
              </a:rPr>
              <a:t>Questions (</a:t>
            </a:r>
            <a:r>
              <a:rPr lang="en-US" altLang="en-US" dirty="0" err="1" smtClean="0">
                <a:ea typeface="MS PGothic" panose="020B0600070205080204" pitchFamily="34" charset="-128"/>
              </a:rPr>
              <a:t>Cont</a:t>
            </a:r>
            <a:r>
              <a:rPr lang="en-US" altLang="en-US" dirty="0" smtClean="0">
                <a:ea typeface="MS PGothic" panose="020B0600070205080204" pitchFamily="34" charset="-128"/>
              </a:rPr>
              <a:t>’)</a:t>
            </a:r>
            <a:endParaRPr lang="en-US" dirty="0"/>
          </a:p>
        </p:txBody>
      </p:sp>
      <p:sp>
        <p:nvSpPr>
          <p:cNvPr id="3" name="Content Placeholder 2"/>
          <p:cNvSpPr>
            <a:spLocks noGrp="1"/>
          </p:cNvSpPr>
          <p:nvPr>
            <p:ph idx="1"/>
          </p:nvPr>
        </p:nvSpPr>
        <p:spPr/>
        <p:txBody>
          <a:bodyPr/>
          <a:lstStyle/>
          <a:p>
            <a:r>
              <a:rPr lang="en-US" dirty="0" smtClean="0"/>
              <a:t>What do all humans have a right to know?</a:t>
            </a:r>
          </a:p>
          <a:p>
            <a:r>
              <a:rPr lang="en-US" dirty="0" smtClean="0"/>
              <a:t>How do we help humanity collect and use evidence for decision making</a:t>
            </a:r>
          </a:p>
          <a:p>
            <a:r>
              <a:rPr lang="en-US" dirty="0" smtClean="0"/>
              <a:t>What data assets should we collect and maintain?</a:t>
            </a:r>
          </a:p>
          <a:p>
            <a:r>
              <a:rPr lang="en-US" dirty="0" smtClean="0"/>
              <a:t>What data analytic techniques and tools should we collect and help people use?</a:t>
            </a:r>
          </a:p>
          <a:p>
            <a:r>
              <a:rPr lang="en-US" dirty="0" smtClean="0"/>
              <a:t>How do we evaluate information assets?</a:t>
            </a:r>
            <a:endParaRPr lang="en-US" dirty="0"/>
          </a:p>
        </p:txBody>
      </p:sp>
    </p:spTree>
    <p:extLst>
      <p:ext uri="{BB962C8B-B14F-4D97-AF65-F5344CB8AC3E}">
        <p14:creationId xmlns:p14="http://schemas.microsoft.com/office/powerpoint/2010/main" val="563200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ea typeface="MS PGothic" panose="020B0600070205080204" pitchFamily="34" charset="-128"/>
              </a:rPr>
              <a:t>Information Work</a:t>
            </a:r>
          </a:p>
        </p:txBody>
      </p:sp>
      <p:sp>
        <p:nvSpPr>
          <p:cNvPr id="30723" name="Content Placeholder 2"/>
          <p:cNvSpPr>
            <a:spLocks noGrp="1"/>
          </p:cNvSpPr>
          <p:nvPr>
            <p:ph idx="1"/>
          </p:nvPr>
        </p:nvSpPr>
        <p:spPr>
          <a:xfrm>
            <a:off x="457200" y="1447800"/>
            <a:ext cx="8229600" cy="4525963"/>
          </a:xfrm>
        </p:spPr>
        <p:txBody>
          <a:bodyPr/>
          <a:lstStyle/>
          <a:p>
            <a:r>
              <a:rPr lang="en-US" altLang="en-US" sz="2400" smtClean="0">
                <a:ea typeface="MS PGothic" panose="020B0600070205080204" pitchFamily="34" charset="-128"/>
              </a:rPr>
              <a:t>Collect and build collections (appraisal, acquisitions)</a:t>
            </a:r>
          </a:p>
          <a:p>
            <a:r>
              <a:rPr lang="en-US" altLang="en-US" sz="2400" smtClean="0">
                <a:ea typeface="MS PGothic" panose="020B0600070205080204" pitchFamily="34" charset="-128"/>
              </a:rPr>
              <a:t>Assess human information needs (individual, collective)</a:t>
            </a:r>
          </a:p>
          <a:p>
            <a:r>
              <a:rPr lang="en-US" altLang="en-US" sz="2400" smtClean="0">
                <a:ea typeface="MS PGothic" panose="020B0600070205080204" pitchFamily="34" charset="-128"/>
              </a:rPr>
              <a:t>Manage items, collections, and workflows</a:t>
            </a:r>
          </a:p>
          <a:p>
            <a:pPr lvl="1"/>
            <a:r>
              <a:rPr lang="en-US" altLang="en-US" sz="2400" smtClean="0">
                <a:ea typeface="MS PGothic" panose="020B0600070205080204" pitchFamily="34" charset="-128"/>
              </a:rPr>
              <a:t>Policy-based rules</a:t>
            </a:r>
          </a:p>
          <a:p>
            <a:r>
              <a:rPr lang="en-US" altLang="en-US" sz="2400" smtClean="0">
                <a:ea typeface="MS PGothic" panose="020B0600070205080204" pitchFamily="34" charset="-128"/>
              </a:rPr>
              <a:t>Add value (e.g., metadata; alternative views; indices)</a:t>
            </a:r>
          </a:p>
          <a:p>
            <a:r>
              <a:rPr lang="en-US" altLang="en-US" sz="2400" smtClean="0">
                <a:ea typeface="MS PGothic" panose="020B0600070205080204" pitchFamily="34" charset="-128"/>
              </a:rPr>
              <a:t>Assist people (customers, patrons)—policy-based and customized services</a:t>
            </a:r>
          </a:p>
          <a:p>
            <a:r>
              <a:rPr lang="en-US" altLang="en-US" sz="2400" smtClean="0">
                <a:ea typeface="MS PGothic" panose="020B0600070205080204" pitchFamily="34" charset="-128"/>
              </a:rPr>
              <a:t>Preserve information assets for reuse</a:t>
            </a:r>
          </a:p>
          <a:p>
            <a:r>
              <a:rPr lang="en-US" altLang="en-US" sz="2400" smtClean="0">
                <a:ea typeface="MS PGothic" panose="020B0600070205080204" pitchFamily="34" charset="-128"/>
              </a:rPr>
              <a:t>Create new information (synthesis, visualizations)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Example: Digital representation blur</a:t>
            </a:r>
            <a:endParaRPr lang="en-US" dirty="0"/>
          </a:p>
        </p:txBody>
      </p:sp>
      <p:sp>
        <p:nvSpPr>
          <p:cNvPr id="5" name="Text Placeholder 4"/>
          <p:cNvSpPr>
            <a:spLocks noGrp="1"/>
          </p:cNvSpPr>
          <p:nvPr>
            <p:ph type="body" idx="1"/>
          </p:nvPr>
        </p:nvSpPr>
        <p:spPr/>
        <p:txBody>
          <a:bodyPr/>
          <a:lstStyle/>
          <a:p>
            <a:pPr>
              <a:buFont typeface="Arial" charset="0"/>
              <a:buNone/>
              <a:defRPr/>
            </a:pPr>
            <a:r>
              <a:rPr lang="en-US" dirty="0" smtClean="0"/>
              <a:t>Part 3</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6"/>
          <p:cNvSpPr txBox="1">
            <a:spLocks noChangeArrowheads="1"/>
          </p:cNvSpPr>
          <p:nvPr/>
        </p:nvSpPr>
        <p:spPr bwMode="auto">
          <a:xfrm>
            <a:off x="2362200" y="304800"/>
            <a:ext cx="4429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b="1">
                <a:latin typeface="Arial" panose="020B0604020202020204" pitchFamily="34" charset="0"/>
              </a:rPr>
              <a:t>Representation and the Digital Blur</a:t>
            </a:r>
          </a:p>
        </p:txBody>
      </p:sp>
      <p:sp>
        <p:nvSpPr>
          <p:cNvPr id="34819" name="Text Box 14"/>
          <p:cNvSpPr txBox="1">
            <a:spLocks noChangeArrowheads="1"/>
          </p:cNvSpPr>
          <p:nvPr/>
        </p:nvSpPr>
        <p:spPr bwMode="auto">
          <a:xfrm>
            <a:off x="3517900" y="1739900"/>
            <a:ext cx="13033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400">
                <a:latin typeface="Forte" panose="03060902040502070203" pitchFamily="66" charset="0"/>
              </a:rPr>
              <a:t>Representation</a:t>
            </a:r>
          </a:p>
          <a:p>
            <a:pPr>
              <a:spcBef>
                <a:spcPct val="0"/>
              </a:spcBef>
              <a:buFontTx/>
              <a:buNone/>
            </a:pPr>
            <a:r>
              <a:rPr lang="en-US" altLang="en-US" sz="1400">
                <a:latin typeface="Forte" panose="03060902040502070203" pitchFamily="66" charset="0"/>
              </a:rPr>
              <a:t>     Level  1</a:t>
            </a:r>
          </a:p>
        </p:txBody>
      </p:sp>
      <p:sp>
        <p:nvSpPr>
          <p:cNvPr id="34820" name="Text Box 15"/>
          <p:cNvSpPr txBox="1">
            <a:spLocks noChangeArrowheads="1"/>
          </p:cNvSpPr>
          <p:nvPr/>
        </p:nvSpPr>
        <p:spPr bwMode="auto">
          <a:xfrm>
            <a:off x="3505200" y="2933700"/>
            <a:ext cx="130333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400">
                <a:latin typeface="Forte" panose="03060902040502070203" pitchFamily="66" charset="0"/>
              </a:rPr>
              <a:t>Representation</a:t>
            </a:r>
          </a:p>
          <a:p>
            <a:pPr>
              <a:spcBef>
                <a:spcPct val="0"/>
              </a:spcBef>
              <a:buFontTx/>
              <a:buNone/>
            </a:pPr>
            <a:r>
              <a:rPr lang="en-US" altLang="en-US" sz="1400">
                <a:latin typeface="Forte" panose="03060902040502070203" pitchFamily="66" charset="0"/>
              </a:rPr>
              <a:t>     Level  2</a:t>
            </a:r>
          </a:p>
          <a:p>
            <a:pPr>
              <a:spcBef>
                <a:spcPct val="0"/>
              </a:spcBef>
              <a:buFontTx/>
              <a:buNone/>
            </a:pPr>
            <a:endParaRPr lang="en-US" altLang="en-US" sz="1800">
              <a:latin typeface="Arial" panose="020B0604020202020204" pitchFamily="34" charset="0"/>
            </a:endParaRPr>
          </a:p>
        </p:txBody>
      </p:sp>
      <p:sp>
        <p:nvSpPr>
          <p:cNvPr id="34821" name="Text Box 7"/>
          <p:cNvSpPr txBox="1">
            <a:spLocks noChangeArrowheads="1"/>
          </p:cNvSpPr>
          <p:nvPr/>
        </p:nvSpPr>
        <p:spPr bwMode="auto">
          <a:xfrm>
            <a:off x="6057900" y="850900"/>
            <a:ext cx="781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World</a:t>
            </a:r>
          </a:p>
        </p:txBody>
      </p:sp>
      <p:sp>
        <p:nvSpPr>
          <p:cNvPr id="34822" name="Text Box 8"/>
          <p:cNvSpPr txBox="1">
            <a:spLocks noChangeArrowheads="1"/>
          </p:cNvSpPr>
          <p:nvPr/>
        </p:nvSpPr>
        <p:spPr bwMode="auto">
          <a:xfrm>
            <a:off x="5143500" y="1079500"/>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Physical</a:t>
            </a:r>
          </a:p>
        </p:txBody>
      </p:sp>
      <p:sp>
        <p:nvSpPr>
          <p:cNvPr id="34823" name="Text Box 9"/>
          <p:cNvSpPr txBox="1">
            <a:spLocks noChangeArrowheads="1"/>
          </p:cNvSpPr>
          <p:nvPr/>
        </p:nvSpPr>
        <p:spPr bwMode="auto">
          <a:xfrm>
            <a:off x="6743700" y="10795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Mental</a:t>
            </a:r>
          </a:p>
        </p:txBody>
      </p:sp>
      <p:sp>
        <p:nvSpPr>
          <p:cNvPr id="34824" name="Text Box 10"/>
          <p:cNvSpPr txBox="1">
            <a:spLocks noChangeArrowheads="1"/>
          </p:cNvSpPr>
          <p:nvPr/>
        </p:nvSpPr>
        <p:spPr bwMode="auto">
          <a:xfrm>
            <a:off x="5829300" y="152400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Information</a:t>
            </a:r>
          </a:p>
          <a:p>
            <a:pPr>
              <a:spcBef>
                <a:spcPct val="0"/>
              </a:spcBef>
              <a:buFontTx/>
              <a:buNone/>
            </a:pPr>
            <a:r>
              <a:rPr lang="en-US" altLang="en-US" sz="1800">
                <a:latin typeface="Arial" panose="020B0604020202020204" pitchFamily="34" charset="0"/>
              </a:rPr>
              <a:t>   Object</a:t>
            </a:r>
          </a:p>
        </p:txBody>
      </p:sp>
      <p:sp>
        <p:nvSpPr>
          <p:cNvPr id="34825" name="Text Box 11"/>
          <p:cNvSpPr txBox="1">
            <a:spLocks noChangeArrowheads="1"/>
          </p:cNvSpPr>
          <p:nvPr/>
        </p:nvSpPr>
        <p:spPr bwMode="auto">
          <a:xfrm>
            <a:off x="4914900" y="3238500"/>
            <a:ext cx="113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metadata</a:t>
            </a:r>
          </a:p>
        </p:txBody>
      </p:sp>
      <p:sp>
        <p:nvSpPr>
          <p:cNvPr id="34826" name="Text Box 12"/>
          <p:cNvSpPr txBox="1">
            <a:spLocks noChangeArrowheads="1"/>
          </p:cNvSpPr>
          <p:nvPr/>
        </p:nvSpPr>
        <p:spPr bwMode="auto">
          <a:xfrm>
            <a:off x="6667500" y="3238500"/>
            <a:ext cx="1263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surrogates</a:t>
            </a:r>
          </a:p>
        </p:txBody>
      </p:sp>
      <p:sp>
        <p:nvSpPr>
          <p:cNvPr id="34827" name="Line 17"/>
          <p:cNvSpPr>
            <a:spLocks noChangeShapeType="1"/>
          </p:cNvSpPr>
          <p:nvPr/>
        </p:nvSpPr>
        <p:spPr bwMode="auto">
          <a:xfrm>
            <a:off x="6438900" y="1295400"/>
            <a:ext cx="0" cy="3429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8" name="Line 18"/>
          <p:cNvSpPr>
            <a:spLocks noChangeShapeType="1"/>
          </p:cNvSpPr>
          <p:nvPr/>
        </p:nvSpPr>
        <p:spPr bwMode="auto">
          <a:xfrm>
            <a:off x="5727700" y="2463800"/>
            <a:ext cx="736600" cy="8382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9" name="Line 19"/>
          <p:cNvSpPr>
            <a:spLocks noChangeShapeType="1"/>
          </p:cNvSpPr>
          <p:nvPr/>
        </p:nvSpPr>
        <p:spPr bwMode="auto">
          <a:xfrm>
            <a:off x="6057900" y="3467100"/>
            <a:ext cx="685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0" name="Rectangle 20"/>
          <p:cNvSpPr>
            <a:spLocks noChangeArrowheads="1"/>
          </p:cNvSpPr>
          <p:nvPr/>
        </p:nvSpPr>
        <p:spPr bwMode="auto">
          <a:xfrm>
            <a:off x="4838700" y="850900"/>
            <a:ext cx="3200400" cy="2933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34831" name="Text Box 33"/>
          <p:cNvSpPr txBox="1">
            <a:spLocks noChangeArrowheads="1"/>
          </p:cNvSpPr>
          <p:nvPr/>
        </p:nvSpPr>
        <p:spPr bwMode="auto">
          <a:xfrm>
            <a:off x="5638800" y="3962400"/>
            <a:ext cx="781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World</a:t>
            </a:r>
          </a:p>
        </p:txBody>
      </p:sp>
      <p:sp>
        <p:nvSpPr>
          <p:cNvPr id="34832" name="Text Box 34"/>
          <p:cNvSpPr txBox="1">
            <a:spLocks noChangeArrowheads="1"/>
          </p:cNvSpPr>
          <p:nvPr/>
        </p:nvSpPr>
        <p:spPr bwMode="auto">
          <a:xfrm>
            <a:off x="4724400" y="4191000"/>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Physical</a:t>
            </a:r>
          </a:p>
        </p:txBody>
      </p:sp>
      <p:sp>
        <p:nvSpPr>
          <p:cNvPr id="34833" name="Text Box 35"/>
          <p:cNvSpPr txBox="1">
            <a:spLocks noChangeArrowheads="1"/>
          </p:cNvSpPr>
          <p:nvPr/>
        </p:nvSpPr>
        <p:spPr bwMode="auto">
          <a:xfrm>
            <a:off x="6324600" y="41910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Mental</a:t>
            </a:r>
          </a:p>
        </p:txBody>
      </p:sp>
      <p:sp>
        <p:nvSpPr>
          <p:cNvPr id="34834" name="Text Box 36"/>
          <p:cNvSpPr txBox="1">
            <a:spLocks noChangeArrowheads="1"/>
          </p:cNvSpPr>
          <p:nvPr/>
        </p:nvSpPr>
        <p:spPr bwMode="auto">
          <a:xfrm>
            <a:off x="5410200" y="487680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Information</a:t>
            </a:r>
          </a:p>
          <a:p>
            <a:pPr>
              <a:spcBef>
                <a:spcPct val="0"/>
              </a:spcBef>
              <a:buFontTx/>
              <a:buNone/>
            </a:pPr>
            <a:r>
              <a:rPr lang="en-US" altLang="en-US" sz="1800">
                <a:latin typeface="Arial" panose="020B0604020202020204" pitchFamily="34" charset="0"/>
              </a:rPr>
              <a:t>   Object</a:t>
            </a:r>
          </a:p>
        </p:txBody>
      </p:sp>
      <p:sp>
        <p:nvSpPr>
          <p:cNvPr id="34835" name="Text Box 37"/>
          <p:cNvSpPr txBox="1">
            <a:spLocks noChangeArrowheads="1"/>
          </p:cNvSpPr>
          <p:nvPr/>
        </p:nvSpPr>
        <p:spPr bwMode="auto">
          <a:xfrm>
            <a:off x="4076700" y="5753100"/>
            <a:ext cx="1076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600" b="1">
                <a:latin typeface="Arial" panose="020B0604020202020204" pitchFamily="34" charset="0"/>
              </a:rPr>
              <a:t>metadata</a:t>
            </a:r>
          </a:p>
        </p:txBody>
      </p:sp>
      <p:sp>
        <p:nvSpPr>
          <p:cNvPr id="34836" name="Text Box 38"/>
          <p:cNvSpPr txBox="1">
            <a:spLocks noChangeArrowheads="1"/>
          </p:cNvSpPr>
          <p:nvPr/>
        </p:nvSpPr>
        <p:spPr bwMode="auto">
          <a:xfrm>
            <a:off x="5422900" y="5765800"/>
            <a:ext cx="1233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600" b="1">
                <a:latin typeface="Arial" panose="020B0604020202020204" pitchFamily="34" charset="0"/>
              </a:rPr>
              <a:t>surrogates</a:t>
            </a:r>
          </a:p>
        </p:txBody>
      </p:sp>
      <p:sp>
        <p:nvSpPr>
          <p:cNvPr id="34837" name="Line 41"/>
          <p:cNvSpPr>
            <a:spLocks noChangeShapeType="1"/>
          </p:cNvSpPr>
          <p:nvPr/>
        </p:nvSpPr>
        <p:spPr bwMode="auto">
          <a:xfrm>
            <a:off x="5105400" y="5943600"/>
            <a:ext cx="381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8" name="AutoShape 43"/>
          <p:cNvSpPr>
            <a:spLocks noChangeArrowheads="1"/>
          </p:cNvSpPr>
          <p:nvPr/>
        </p:nvSpPr>
        <p:spPr bwMode="auto">
          <a:xfrm rot="-5400000">
            <a:off x="3302000" y="4800600"/>
            <a:ext cx="1752600" cy="6858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p>
            <a:endParaRPr lang="en-US"/>
          </a:p>
        </p:txBody>
      </p:sp>
      <p:sp>
        <p:nvSpPr>
          <p:cNvPr id="34839" name="AutoShape 55"/>
          <p:cNvSpPr>
            <a:spLocks noChangeArrowheads="1"/>
          </p:cNvSpPr>
          <p:nvPr/>
        </p:nvSpPr>
        <p:spPr bwMode="auto">
          <a:xfrm rot="5400000" flipH="1">
            <a:off x="7429500" y="4699000"/>
            <a:ext cx="1752600" cy="6858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p>
            <a:endParaRPr lang="en-US"/>
          </a:p>
        </p:txBody>
      </p:sp>
      <p:sp>
        <p:nvSpPr>
          <p:cNvPr id="34840" name="AutoShape 58"/>
          <p:cNvSpPr>
            <a:spLocks noChangeArrowheads="1"/>
          </p:cNvSpPr>
          <p:nvPr/>
        </p:nvSpPr>
        <p:spPr bwMode="auto">
          <a:xfrm>
            <a:off x="5029200" y="4648200"/>
            <a:ext cx="381000" cy="457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41" name="AutoShape 59"/>
          <p:cNvSpPr>
            <a:spLocks noChangeArrowheads="1"/>
          </p:cNvSpPr>
          <p:nvPr/>
        </p:nvSpPr>
        <p:spPr bwMode="auto">
          <a:xfrm rot="5400000">
            <a:off x="6553200" y="4648200"/>
            <a:ext cx="381000" cy="457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42" name="AutoShape 60"/>
          <p:cNvSpPr>
            <a:spLocks noChangeArrowheads="1"/>
          </p:cNvSpPr>
          <p:nvPr/>
        </p:nvSpPr>
        <p:spPr bwMode="auto">
          <a:xfrm rot="-5400000">
            <a:off x="4991100" y="5295900"/>
            <a:ext cx="381000" cy="457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43" name="AutoShape 61"/>
          <p:cNvSpPr>
            <a:spLocks noChangeArrowheads="1"/>
          </p:cNvSpPr>
          <p:nvPr/>
        </p:nvSpPr>
        <p:spPr bwMode="auto">
          <a:xfrm flipH="1" flipV="1">
            <a:off x="6553200" y="5334000"/>
            <a:ext cx="381000" cy="457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44" name="Text Box 62"/>
          <p:cNvSpPr txBox="1">
            <a:spLocks noChangeArrowheads="1"/>
          </p:cNvSpPr>
          <p:nvPr/>
        </p:nvSpPr>
        <p:spPr bwMode="auto">
          <a:xfrm>
            <a:off x="2498725" y="4913313"/>
            <a:ext cx="14509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      </a:t>
            </a:r>
            <a:r>
              <a:rPr lang="en-US" altLang="en-US" sz="1400">
                <a:latin typeface="Forte" panose="03060902040502070203" pitchFamily="66" charset="0"/>
              </a:rPr>
              <a:t>Digital</a:t>
            </a:r>
          </a:p>
          <a:p>
            <a:pPr>
              <a:spcBef>
                <a:spcPct val="0"/>
              </a:spcBef>
              <a:buFontTx/>
              <a:buNone/>
            </a:pPr>
            <a:r>
              <a:rPr lang="en-US" altLang="en-US" sz="1400">
                <a:latin typeface="Forte" panose="03060902040502070203" pitchFamily="66" charset="0"/>
              </a:rPr>
              <a:t>Representation</a:t>
            </a:r>
          </a:p>
          <a:p>
            <a:pPr>
              <a:spcBef>
                <a:spcPct val="0"/>
              </a:spcBef>
              <a:buFontTx/>
              <a:buNone/>
            </a:pPr>
            <a:r>
              <a:rPr lang="en-US" altLang="en-US" sz="1400">
                <a:latin typeface="Forte" panose="03060902040502070203" pitchFamily="66" charset="0"/>
              </a:rPr>
              <a:t>(likely a stream)</a:t>
            </a:r>
          </a:p>
        </p:txBody>
      </p:sp>
      <p:sp>
        <p:nvSpPr>
          <p:cNvPr id="34845" name="Text Box 64"/>
          <p:cNvSpPr txBox="1">
            <a:spLocks noChangeArrowheads="1"/>
          </p:cNvSpPr>
          <p:nvPr/>
        </p:nvSpPr>
        <p:spPr bwMode="auto">
          <a:xfrm>
            <a:off x="7023100" y="5753100"/>
            <a:ext cx="1335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600" b="1">
                <a:latin typeface="Arial" panose="020B0604020202020204" pitchFamily="34" charset="0"/>
              </a:rPr>
              <a:t>annotations</a:t>
            </a:r>
          </a:p>
        </p:txBody>
      </p:sp>
      <p:sp>
        <p:nvSpPr>
          <p:cNvPr id="34846" name="Line 65"/>
          <p:cNvSpPr>
            <a:spLocks noChangeShapeType="1"/>
          </p:cNvSpPr>
          <p:nvPr/>
        </p:nvSpPr>
        <p:spPr bwMode="auto">
          <a:xfrm>
            <a:off x="6591300" y="5943600"/>
            <a:ext cx="4572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7" name="Text Box 32"/>
          <p:cNvSpPr txBox="1">
            <a:spLocks noChangeArrowheads="1"/>
          </p:cNvSpPr>
          <p:nvPr/>
        </p:nvSpPr>
        <p:spPr bwMode="auto">
          <a:xfrm>
            <a:off x="5143500" y="2159000"/>
            <a:ext cx="1181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FontTx/>
              <a:buNone/>
            </a:pPr>
            <a:r>
              <a:rPr lang="en-US" altLang="en-US" sz="1800">
                <a:latin typeface="Arial" panose="020B0604020202020204" pitchFamily="34" charset="0"/>
              </a:rPr>
              <a:t>Recorded</a:t>
            </a:r>
          </a:p>
        </p:txBody>
      </p:sp>
      <p:sp>
        <p:nvSpPr>
          <p:cNvPr id="34848" name="Text Box 33"/>
          <p:cNvSpPr txBox="1">
            <a:spLocks noChangeArrowheads="1"/>
          </p:cNvSpPr>
          <p:nvPr/>
        </p:nvSpPr>
        <p:spPr bwMode="auto">
          <a:xfrm>
            <a:off x="6626225" y="2132013"/>
            <a:ext cx="128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Ephemeral</a:t>
            </a:r>
          </a:p>
        </p:txBody>
      </p:sp>
      <p:sp>
        <p:nvSpPr>
          <p:cNvPr id="34849" name="AutoShape 34"/>
          <p:cNvSpPr>
            <a:spLocks noChangeArrowheads="1"/>
          </p:cNvSpPr>
          <p:nvPr/>
        </p:nvSpPr>
        <p:spPr bwMode="auto">
          <a:xfrm flipH="1" flipV="1">
            <a:off x="4876800" y="1600200"/>
            <a:ext cx="3175000" cy="9144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50" name="TextBox 1"/>
          <p:cNvSpPr txBox="1">
            <a:spLocks noChangeArrowheads="1"/>
          </p:cNvSpPr>
          <p:nvPr/>
        </p:nvSpPr>
        <p:spPr bwMode="auto">
          <a:xfrm>
            <a:off x="457200" y="1371600"/>
            <a:ext cx="2673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Physical Representation</a:t>
            </a:r>
          </a:p>
          <a:p>
            <a:pPr>
              <a:spcBef>
                <a:spcPct val="0"/>
              </a:spcBef>
              <a:buFontTx/>
              <a:buNone/>
            </a:pPr>
            <a:r>
              <a:rPr lang="en-US" altLang="en-US" sz="1800">
                <a:latin typeface="Arial" panose="020B0604020202020204" pitchFamily="34" charset="0"/>
              </a:rPr>
              <a:t>   Clear boundaries</a:t>
            </a:r>
          </a:p>
          <a:p>
            <a:pPr>
              <a:spcBef>
                <a:spcPct val="0"/>
              </a:spcBef>
              <a:buFontTx/>
              <a:buNone/>
            </a:pPr>
            <a:r>
              <a:rPr lang="en-US" altLang="en-US" sz="1800">
                <a:latin typeface="Arial" panose="020B0604020202020204" pitchFamily="34" charset="0"/>
              </a:rPr>
              <a:t>   </a:t>
            </a:r>
          </a:p>
        </p:txBody>
      </p:sp>
      <p:sp>
        <p:nvSpPr>
          <p:cNvPr id="34851" name="TextBox 2"/>
          <p:cNvSpPr txBox="1">
            <a:spLocks noChangeArrowheads="1"/>
          </p:cNvSpPr>
          <p:nvPr/>
        </p:nvSpPr>
        <p:spPr bwMode="auto">
          <a:xfrm>
            <a:off x="533400" y="3962400"/>
            <a:ext cx="24558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Digital Representation</a:t>
            </a:r>
          </a:p>
          <a:p>
            <a:pPr>
              <a:spcBef>
                <a:spcPct val="0"/>
              </a:spcBef>
              <a:buFontTx/>
              <a:buNone/>
            </a:pPr>
            <a:r>
              <a:rPr lang="en-US" altLang="en-US" sz="1800">
                <a:latin typeface="Arial" panose="020B0604020202020204" pitchFamily="34" charset="0"/>
              </a:rPr>
              <a:t>   Bits are Bits</a:t>
            </a:r>
          </a:p>
          <a:p>
            <a:pPr>
              <a:spcBef>
                <a:spcPct val="0"/>
              </a:spcBef>
              <a:buFontTx/>
              <a:buNone/>
            </a:pPr>
            <a:r>
              <a:rPr lang="en-US" altLang="en-US" sz="1800">
                <a:latin typeface="Arial" panose="020B0604020202020204" pitchFamily="34" charset="0"/>
              </a:rPr>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411956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143000"/>
            <a:ext cx="34671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8"/>
          <p:cNvSpPr txBox="1">
            <a:spLocks noChangeArrowheads="1"/>
          </p:cNvSpPr>
          <p:nvPr/>
        </p:nvSpPr>
        <p:spPr bwMode="auto">
          <a:xfrm>
            <a:off x="4495800" y="3124200"/>
            <a:ext cx="777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a:latin typeface="Arial" panose="020B0604020202020204" pitchFamily="34"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pPr eaLnBrk="1" hangingPunct="1"/>
            <a:r>
              <a:rPr lang="en-US" altLang="en-US" smtClean="0">
                <a:ea typeface="MS PGothic" panose="020B0600070205080204" pitchFamily="34" charset="-128"/>
              </a:rPr>
              <a:t>The Blur</a:t>
            </a:r>
          </a:p>
        </p:txBody>
      </p:sp>
      <p:sp>
        <p:nvSpPr>
          <p:cNvPr id="37891" name="Rectangle 3"/>
          <p:cNvSpPr>
            <a:spLocks noGrp="1" noChangeArrowheads="1"/>
          </p:cNvSpPr>
          <p:nvPr>
            <p:ph type="body" idx="4294967295"/>
          </p:nvPr>
        </p:nvSpPr>
        <p:spPr>
          <a:xfrm>
            <a:off x="1371600" y="1371600"/>
            <a:ext cx="7010400" cy="4114800"/>
          </a:xfrm>
        </p:spPr>
        <p:txBody>
          <a:bodyPr/>
          <a:lstStyle/>
          <a:p>
            <a:pPr eaLnBrk="1" hangingPunct="1">
              <a:lnSpc>
                <a:spcPct val="90000"/>
              </a:lnSpc>
            </a:pPr>
            <a:r>
              <a:rPr lang="en-US" altLang="en-US" sz="2100" smtClean="0">
                <a:ea typeface="MS PGothic" panose="020B0600070205080204" pitchFamily="34" charset="-128"/>
              </a:rPr>
              <a:t>The (relatively) Neat Past and the Very Scruffy Present</a:t>
            </a:r>
          </a:p>
          <a:p>
            <a:pPr lvl="1" eaLnBrk="1" hangingPunct="1">
              <a:lnSpc>
                <a:spcPct val="90000"/>
              </a:lnSpc>
            </a:pPr>
            <a:r>
              <a:rPr lang="en-US" altLang="en-US" sz="1800" smtClean="0">
                <a:ea typeface="MS PGothic" panose="020B0600070205080204" pitchFamily="34" charset="-128"/>
              </a:rPr>
              <a:t>Blurring the ‘levels of representation’ model of information (primary-secondary-tertiary-n-ary)</a:t>
            </a:r>
          </a:p>
          <a:p>
            <a:pPr eaLnBrk="1" hangingPunct="1">
              <a:lnSpc>
                <a:spcPct val="90000"/>
              </a:lnSpc>
            </a:pPr>
            <a:r>
              <a:rPr lang="en-US" altLang="en-US" sz="2100" smtClean="0">
                <a:ea typeface="MS PGothic" panose="020B0600070205080204" pitchFamily="34" charset="-128"/>
              </a:rPr>
              <a:t>The metadata—surrogate continuum within the levels of representation continua</a:t>
            </a:r>
          </a:p>
          <a:p>
            <a:pPr lvl="1" eaLnBrk="1" hangingPunct="1">
              <a:lnSpc>
                <a:spcPct val="90000"/>
              </a:lnSpc>
            </a:pPr>
            <a:r>
              <a:rPr lang="en-US" altLang="en-US" sz="1800" smtClean="0">
                <a:ea typeface="MS PGothic" panose="020B0600070205080204" pitchFamily="34" charset="-128"/>
              </a:rPr>
              <a:t>Metadata region mainly for retrieval</a:t>
            </a:r>
          </a:p>
          <a:p>
            <a:pPr lvl="1" eaLnBrk="1" hangingPunct="1">
              <a:lnSpc>
                <a:spcPct val="90000"/>
              </a:lnSpc>
            </a:pPr>
            <a:r>
              <a:rPr lang="en-US" altLang="en-US" sz="1800" smtClean="0">
                <a:ea typeface="MS PGothic" panose="020B0600070205080204" pitchFamily="34" charset="-128"/>
              </a:rPr>
              <a:t>Metadata region mainly for and by machines (e.g., semantic web)</a:t>
            </a:r>
          </a:p>
          <a:p>
            <a:pPr lvl="2" eaLnBrk="1" hangingPunct="1">
              <a:lnSpc>
                <a:spcPct val="90000"/>
              </a:lnSpc>
            </a:pPr>
            <a:r>
              <a:rPr lang="en-US" altLang="en-US" sz="1600" smtClean="0">
                <a:ea typeface="MS PGothic" panose="020B0600070205080204" pitchFamily="34" charset="-128"/>
              </a:rPr>
              <a:t>Automatic metadata generation advances</a:t>
            </a:r>
          </a:p>
          <a:p>
            <a:pPr lvl="2" eaLnBrk="1" hangingPunct="1">
              <a:lnSpc>
                <a:spcPct val="90000"/>
              </a:lnSpc>
            </a:pPr>
            <a:r>
              <a:rPr lang="en-US" altLang="en-US" sz="1600" smtClean="0">
                <a:ea typeface="MS PGothic" panose="020B0600070205080204" pitchFamily="34" charset="-128"/>
              </a:rPr>
              <a:t>Implicit links and mining of interactions as metadata</a:t>
            </a:r>
          </a:p>
          <a:p>
            <a:pPr lvl="1" eaLnBrk="1" hangingPunct="1">
              <a:lnSpc>
                <a:spcPct val="90000"/>
              </a:lnSpc>
            </a:pPr>
            <a:r>
              <a:rPr lang="en-US" altLang="en-US" sz="1800" smtClean="0">
                <a:ea typeface="MS PGothic" panose="020B0600070205080204" pitchFamily="34" charset="-128"/>
              </a:rPr>
              <a:t>Surrogate region mainly for sense making</a:t>
            </a:r>
          </a:p>
          <a:p>
            <a:pPr lvl="1" eaLnBrk="1" hangingPunct="1">
              <a:lnSpc>
                <a:spcPct val="90000"/>
              </a:lnSpc>
            </a:pPr>
            <a:r>
              <a:rPr lang="en-US" altLang="en-US" sz="1800" smtClean="0">
                <a:ea typeface="MS PGothic" panose="020B0600070205080204" pitchFamily="34" charset="-128"/>
              </a:rPr>
              <a:t>Surrogate region mainly for and by people</a:t>
            </a:r>
          </a:p>
          <a:p>
            <a:pPr lvl="2" eaLnBrk="1" hangingPunct="1">
              <a:lnSpc>
                <a:spcPct val="90000"/>
              </a:lnSpc>
            </a:pPr>
            <a:r>
              <a:rPr lang="en-US" altLang="en-US" sz="1600" smtClean="0">
                <a:ea typeface="MS PGothic" panose="020B0600070205080204" pitchFamily="34" charset="-128"/>
              </a:rPr>
              <a:t>Professional abstracting</a:t>
            </a:r>
          </a:p>
          <a:p>
            <a:pPr lvl="2" eaLnBrk="1" hangingPunct="1">
              <a:lnSpc>
                <a:spcPct val="90000"/>
              </a:lnSpc>
            </a:pPr>
            <a:r>
              <a:rPr lang="en-US" altLang="en-US" sz="1600" smtClean="0">
                <a:ea typeface="MS PGothic" panose="020B0600070205080204" pitchFamily="34" charset="-128"/>
              </a:rPr>
              <a:t>Social tagging and annotations/links as surrogates</a:t>
            </a:r>
          </a:p>
          <a:p>
            <a:pPr lvl="1" eaLnBrk="1" hangingPunct="1">
              <a:lnSpc>
                <a:spcPct val="90000"/>
              </a:lnSpc>
            </a:pPr>
            <a:endParaRPr lang="en-US" altLang="en-US" sz="1600" smtClean="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47"/>
          <p:cNvGrpSpPr>
            <a:grpSpLocks/>
          </p:cNvGrpSpPr>
          <p:nvPr/>
        </p:nvGrpSpPr>
        <p:grpSpPr bwMode="auto">
          <a:xfrm>
            <a:off x="4646613" y="2362200"/>
            <a:ext cx="688975" cy="1143000"/>
            <a:chOff x="2056606" y="2209800"/>
            <a:chExt cx="687388" cy="1143000"/>
          </a:xfrm>
        </p:grpSpPr>
        <p:sp>
          <p:nvSpPr>
            <p:cNvPr id="24" name="Oval 23"/>
            <p:cNvSpPr/>
            <p:nvPr/>
          </p:nvSpPr>
          <p:spPr>
            <a:xfrm>
              <a:off x="2590361" y="2362200"/>
              <a:ext cx="76024" cy="76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cxnSp>
          <p:nvCxnSpPr>
            <p:cNvPr id="29" name="Straight Connector 28"/>
            <p:cNvCxnSpPr/>
            <p:nvPr/>
          </p:nvCxnSpPr>
          <p:spPr>
            <a:xfrm rot="10800000" flipH="1">
              <a:off x="2058189" y="2743200"/>
              <a:ext cx="68422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058189" y="2209800"/>
              <a:ext cx="68422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1523998" y="2743996"/>
              <a:ext cx="1066800" cy="1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2209802" y="2743996"/>
              <a:ext cx="1066800" cy="1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058189" y="3276600"/>
              <a:ext cx="152049"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210238" y="3276600"/>
              <a:ext cx="152049"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362287" y="3276600"/>
              <a:ext cx="152049"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514336" y="3276600"/>
              <a:ext cx="228073" cy="76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0" name="Can 49"/>
          <p:cNvSpPr/>
          <p:nvPr/>
        </p:nvSpPr>
        <p:spPr>
          <a:xfrm>
            <a:off x="4495800" y="2057400"/>
            <a:ext cx="990600" cy="160020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39940" name="TextBox 51"/>
          <p:cNvSpPr txBox="1">
            <a:spLocks noChangeArrowheads="1"/>
          </p:cNvSpPr>
          <p:nvPr/>
        </p:nvSpPr>
        <p:spPr bwMode="auto">
          <a:xfrm>
            <a:off x="762000" y="2667000"/>
            <a:ext cx="546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t>Video</a:t>
            </a:r>
          </a:p>
          <a:p>
            <a:pPr>
              <a:spcBef>
                <a:spcPct val="0"/>
              </a:spcBef>
              <a:buFontTx/>
              <a:buNone/>
            </a:pPr>
            <a:r>
              <a:rPr lang="en-US" altLang="en-US" sz="1200"/>
              <a:t>file</a:t>
            </a:r>
          </a:p>
        </p:txBody>
      </p:sp>
      <p:sp>
        <p:nvSpPr>
          <p:cNvPr id="39941" name="TextBox 52"/>
          <p:cNvSpPr txBox="1">
            <a:spLocks noChangeArrowheads="1"/>
          </p:cNvSpPr>
          <p:nvPr/>
        </p:nvSpPr>
        <p:spPr bwMode="auto">
          <a:xfrm>
            <a:off x="762000" y="2133600"/>
            <a:ext cx="690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t>Content</a:t>
            </a:r>
          </a:p>
          <a:p>
            <a:pPr>
              <a:spcBef>
                <a:spcPct val="0"/>
              </a:spcBef>
              <a:buFontTx/>
              <a:buNone/>
            </a:pPr>
            <a:r>
              <a:rPr lang="en-US" altLang="en-US" sz="1200"/>
              <a:t>Package</a:t>
            </a:r>
          </a:p>
        </p:txBody>
      </p:sp>
      <p:cxnSp>
        <p:nvCxnSpPr>
          <p:cNvPr id="55" name="Straight Arrow Connector 54"/>
          <p:cNvCxnSpPr>
            <a:stCxn id="39940" idx="3"/>
          </p:cNvCxnSpPr>
          <p:nvPr/>
        </p:nvCxnSpPr>
        <p:spPr>
          <a:xfrm>
            <a:off x="1308100" y="2897188"/>
            <a:ext cx="977900" cy="746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9941" idx="3"/>
          </p:cNvCxnSpPr>
          <p:nvPr/>
        </p:nvCxnSpPr>
        <p:spPr>
          <a:xfrm flipV="1">
            <a:off x="1452563" y="2209800"/>
            <a:ext cx="528637" cy="153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noChangeShapeType="1"/>
          </p:cNvCxnSpPr>
          <p:nvPr/>
        </p:nvCxnSpPr>
        <p:spPr bwMode="auto">
          <a:xfrm flipV="1">
            <a:off x="1828800" y="5029200"/>
            <a:ext cx="6477000" cy="76200"/>
          </a:xfrm>
          <a:prstGeom prst="straightConnector1">
            <a:avLst/>
          </a:prstGeom>
          <a:noFill/>
          <a:ln w="38100">
            <a:solidFill>
              <a:schemeClr val="tx1"/>
            </a:solidFill>
            <a:round/>
            <a:headEnd/>
            <a:tailEnd type="arrow" w="med" len="med"/>
          </a:ln>
          <a:effectLst>
            <a:outerShdw blurRad="63500" dist="23000" dir="5400000" rotWithShape="0">
              <a:srgbClr val="000000">
                <a:alpha val="34998"/>
              </a:srgbClr>
            </a:outerShdw>
          </a:effectLst>
          <a:extLst>
            <a:ext uri="{909E8E84-426E-40dd-AFC4-6F175D3DCCD1}"/>
          </a:extLst>
        </p:spPr>
      </p:cxnSp>
      <p:sp>
        <p:nvSpPr>
          <p:cNvPr id="39945" name="TextBox 59"/>
          <p:cNvSpPr txBox="1">
            <a:spLocks noChangeArrowheads="1"/>
          </p:cNvSpPr>
          <p:nvPr/>
        </p:nvSpPr>
        <p:spPr bwMode="auto">
          <a:xfrm>
            <a:off x="1905000" y="5257800"/>
            <a:ext cx="13049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400"/>
              <a:t>Release</a:t>
            </a:r>
          </a:p>
          <a:p>
            <a:pPr>
              <a:spcBef>
                <a:spcPct val="0"/>
              </a:spcBef>
              <a:buFontTx/>
              <a:buNone/>
            </a:pPr>
            <a:r>
              <a:rPr lang="en-US" altLang="en-US" sz="2400"/>
              <a:t>Time</a:t>
            </a:r>
          </a:p>
        </p:txBody>
      </p:sp>
      <p:sp>
        <p:nvSpPr>
          <p:cNvPr id="39946" name="TextBox 60"/>
          <p:cNvSpPr txBox="1">
            <a:spLocks noChangeArrowheads="1"/>
          </p:cNvSpPr>
          <p:nvPr/>
        </p:nvSpPr>
        <p:spPr bwMode="auto">
          <a:xfrm>
            <a:off x="4572000" y="5410200"/>
            <a:ext cx="1166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400"/>
              <a:t>Time N</a:t>
            </a:r>
          </a:p>
        </p:txBody>
      </p:sp>
      <p:grpSp>
        <p:nvGrpSpPr>
          <p:cNvPr id="39947" name="Group 61"/>
          <p:cNvGrpSpPr>
            <a:grpSpLocks/>
          </p:cNvGrpSpPr>
          <p:nvPr/>
        </p:nvGrpSpPr>
        <p:grpSpPr bwMode="auto">
          <a:xfrm>
            <a:off x="2057400" y="2057400"/>
            <a:ext cx="990600" cy="1600200"/>
            <a:chOff x="1905000" y="1905000"/>
            <a:chExt cx="990600" cy="1600200"/>
          </a:xfrm>
        </p:grpSpPr>
        <p:grpSp>
          <p:nvGrpSpPr>
            <p:cNvPr id="39978" name="Group 47"/>
            <p:cNvGrpSpPr>
              <a:grpSpLocks/>
            </p:cNvGrpSpPr>
            <p:nvPr/>
          </p:nvGrpSpPr>
          <p:grpSpPr bwMode="auto">
            <a:xfrm>
              <a:off x="2056606" y="2209800"/>
              <a:ext cx="687388" cy="1143000"/>
              <a:chOff x="2056606" y="2209800"/>
              <a:chExt cx="687388" cy="1143000"/>
            </a:xfrm>
          </p:grpSpPr>
          <p:cxnSp>
            <p:nvCxnSpPr>
              <p:cNvPr id="67" name="Straight Connector 66"/>
              <p:cNvCxnSpPr/>
              <p:nvPr/>
            </p:nvCxnSpPr>
            <p:spPr>
              <a:xfrm rot="10800000" flipH="1">
                <a:off x="2057400" y="2743200"/>
                <a:ext cx="685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057400" y="2209800"/>
                <a:ext cx="685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1512094" y="2732882"/>
                <a:ext cx="1066800" cy="23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2221707" y="2732881"/>
                <a:ext cx="1066800" cy="23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057400" y="3276600"/>
                <a:ext cx="1524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2209800" y="3276600"/>
                <a:ext cx="1524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362200" y="3276600"/>
                <a:ext cx="1524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2514600" y="3276600"/>
                <a:ext cx="228600" cy="76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Can 63"/>
            <p:cNvSpPr/>
            <p:nvPr/>
          </p:nvSpPr>
          <p:spPr>
            <a:xfrm>
              <a:off x="1905000" y="1905000"/>
              <a:ext cx="990600" cy="160020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grpSp>
      <p:sp>
        <p:nvSpPr>
          <p:cNvPr id="83" name="Rectangle 82"/>
          <p:cNvSpPr/>
          <p:nvPr/>
        </p:nvSpPr>
        <p:spPr>
          <a:xfrm>
            <a:off x="4724400" y="25146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84" name="Rectangle 83"/>
          <p:cNvSpPr/>
          <p:nvPr/>
        </p:nvSpPr>
        <p:spPr>
          <a:xfrm>
            <a:off x="4724400" y="27432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85" name="Rectangle 84"/>
          <p:cNvSpPr/>
          <p:nvPr/>
        </p:nvSpPr>
        <p:spPr>
          <a:xfrm>
            <a:off x="4724400" y="29718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86" name="Rectangle 85"/>
          <p:cNvSpPr/>
          <p:nvPr/>
        </p:nvSpPr>
        <p:spPr>
          <a:xfrm>
            <a:off x="4724400" y="32004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87" name="Rectangle 86"/>
          <p:cNvSpPr/>
          <p:nvPr/>
        </p:nvSpPr>
        <p:spPr>
          <a:xfrm>
            <a:off x="5181600" y="27432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88" name="Rectangle 87"/>
          <p:cNvSpPr/>
          <p:nvPr/>
        </p:nvSpPr>
        <p:spPr>
          <a:xfrm>
            <a:off x="5181600" y="29718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89" name="Rectangle 88"/>
          <p:cNvSpPr/>
          <p:nvPr/>
        </p:nvSpPr>
        <p:spPr>
          <a:xfrm>
            <a:off x="5181600" y="32004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06" name="Rectangle 105"/>
          <p:cNvSpPr/>
          <p:nvPr/>
        </p:nvSpPr>
        <p:spPr>
          <a:xfrm>
            <a:off x="2286000" y="25146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07" name="Rectangle 106"/>
          <p:cNvSpPr/>
          <p:nvPr/>
        </p:nvSpPr>
        <p:spPr>
          <a:xfrm>
            <a:off x="2286000" y="27432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08" name="Rectangle 107"/>
          <p:cNvSpPr/>
          <p:nvPr/>
        </p:nvSpPr>
        <p:spPr>
          <a:xfrm>
            <a:off x="2286000" y="29718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09" name="Rectangle 108"/>
          <p:cNvSpPr/>
          <p:nvPr/>
        </p:nvSpPr>
        <p:spPr>
          <a:xfrm>
            <a:off x="2286000" y="32004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10" name="Rectangle 109"/>
          <p:cNvSpPr/>
          <p:nvPr/>
        </p:nvSpPr>
        <p:spPr>
          <a:xfrm>
            <a:off x="2743200" y="25146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11" name="Rectangle 110"/>
          <p:cNvSpPr/>
          <p:nvPr/>
        </p:nvSpPr>
        <p:spPr>
          <a:xfrm>
            <a:off x="2743200" y="27432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12" name="Rectangle 111"/>
          <p:cNvSpPr/>
          <p:nvPr/>
        </p:nvSpPr>
        <p:spPr>
          <a:xfrm>
            <a:off x="2743200" y="29718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13" name="Rectangle 112"/>
          <p:cNvSpPr/>
          <p:nvPr/>
        </p:nvSpPr>
        <p:spPr>
          <a:xfrm>
            <a:off x="2743200" y="3200400"/>
            <a:ext cx="76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14" name="Cloud 113"/>
          <p:cNvSpPr/>
          <p:nvPr/>
        </p:nvSpPr>
        <p:spPr>
          <a:xfrm>
            <a:off x="3962400" y="1676400"/>
            <a:ext cx="2057400" cy="2362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39964" name="TextBox 114"/>
          <p:cNvSpPr txBox="1">
            <a:spLocks noChangeArrowheads="1"/>
          </p:cNvSpPr>
          <p:nvPr/>
        </p:nvSpPr>
        <p:spPr bwMode="auto">
          <a:xfrm>
            <a:off x="4724400" y="1295400"/>
            <a:ext cx="61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t>history</a:t>
            </a:r>
          </a:p>
        </p:txBody>
      </p:sp>
      <p:sp>
        <p:nvSpPr>
          <p:cNvPr id="39965" name="TextBox 115"/>
          <p:cNvSpPr txBox="1">
            <a:spLocks noChangeArrowheads="1"/>
          </p:cNvSpPr>
          <p:nvPr/>
        </p:nvSpPr>
        <p:spPr bwMode="auto">
          <a:xfrm>
            <a:off x="6248400" y="2209800"/>
            <a:ext cx="846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t>comments</a:t>
            </a:r>
          </a:p>
        </p:txBody>
      </p:sp>
      <p:sp>
        <p:nvSpPr>
          <p:cNvPr id="39966" name="TextBox 116"/>
          <p:cNvSpPr txBox="1">
            <a:spLocks noChangeArrowheads="1"/>
          </p:cNvSpPr>
          <p:nvPr/>
        </p:nvSpPr>
        <p:spPr bwMode="auto">
          <a:xfrm>
            <a:off x="3505200" y="1981200"/>
            <a:ext cx="465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t>links</a:t>
            </a:r>
          </a:p>
        </p:txBody>
      </p:sp>
      <p:sp>
        <p:nvSpPr>
          <p:cNvPr id="39967" name="TextBox 117"/>
          <p:cNvSpPr txBox="1">
            <a:spLocks noChangeArrowheads="1"/>
          </p:cNvSpPr>
          <p:nvPr/>
        </p:nvSpPr>
        <p:spPr bwMode="auto">
          <a:xfrm>
            <a:off x="6172200" y="1752600"/>
            <a:ext cx="547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t>usage</a:t>
            </a:r>
          </a:p>
        </p:txBody>
      </p:sp>
      <p:cxnSp>
        <p:nvCxnSpPr>
          <p:cNvPr id="120" name="Straight Arrow Connector 119"/>
          <p:cNvCxnSpPr>
            <a:stCxn id="39966" idx="3"/>
          </p:cNvCxnSpPr>
          <p:nvPr/>
        </p:nvCxnSpPr>
        <p:spPr>
          <a:xfrm>
            <a:off x="3970338" y="2119313"/>
            <a:ext cx="373062" cy="623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39964" idx="2"/>
            <a:endCxn id="114" idx="3"/>
          </p:cNvCxnSpPr>
          <p:nvPr/>
        </p:nvCxnSpPr>
        <p:spPr>
          <a:xfrm rot="5400000">
            <a:off x="4891087" y="1671638"/>
            <a:ext cx="239713" cy="396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39967" idx="2"/>
            <a:endCxn id="24" idx="6"/>
          </p:cNvCxnSpPr>
          <p:nvPr/>
        </p:nvCxnSpPr>
        <p:spPr>
          <a:xfrm rot="5400000">
            <a:off x="5589587" y="1697038"/>
            <a:ext cx="523875" cy="1187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39965" idx="2"/>
          </p:cNvCxnSpPr>
          <p:nvPr/>
        </p:nvCxnSpPr>
        <p:spPr>
          <a:xfrm rot="5400000">
            <a:off x="6102350" y="2251075"/>
            <a:ext cx="333375" cy="803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972" name="Footer Placeholder 130"/>
          <p:cNvSpPr txBox="1">
            <a:spLocks noGrp="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endParaRPr lang="en-US" altLang="en-US" sz="1200">
              <a:solidFill>
                <a:srgbClr val="898989"/>
              </a:solidFill>
            </a:endParaRPr>
          </a:p>
          <a:p>
            <a:pPr algn="ctr">
              <a:spcBef>
                <a:spcPct val="0"/>
              </a:spcBef>
              <a:buFontTx/>
              <a:buNone/>
            </a:pPr>
            <a:endParaRPr lang="en-US" altLang="en-US" sz="1200">
              <a:solidFill>
                <a:srgbClr val="898989"/>
              </a:solidFill>
            </a:endParaRPr>
          </a:p>
        </p:txBody>
      </p:sp>
      <p:sp>
        <p:nvSpPr>
          <p:cNvPr id="39973" name="Rectangle 59"/>
          <p:cNvSpPr>
            <a:spLocks noGrp="1" noChangeArrowheads="1"/>
          </p:cNvSpPr>
          <p:nvPr>
            <p:ph type="title"/>
          </p:nvPr>
        </p:nvSpPr>
        <p:spPr/>
        <p:txBody>
          <a:bodyPr/>
          <a:lstStyle/>
          <a:p>
            <a:pPr eaLnBrk="1" hangingPunct="1"/>
            <a:r>
              <a:rPr lang="en-US" altLang="en-US" sz="3200" smtClean="0">
                <a:ea typeface="MS PGothic" panose="020B0600070205080204" pitchFamily="34" charset="-128"/>
              </a:rPr>
              <a:t>Content, Metadata, &amp; Context: Boundaries?</a:t>
            </a:r>
          </a:p>
        </p:txBody>
      </p:sp>
      <p:sp>
        <p:nvSpPr>
          <p:cNvPr id="39974" name="Text Box 62"/>
          <p:cNvSpPr txBox="1">
            <a:spLocks noChangeArrowheads="1"/>
          </p:cNvSpPr>
          <p:nvPr/>
        </p:nvSpPr>
        <p:spPr bwMode="auto">
          <a:xfrm>
            <a:off x="1752600" y="4187825"/>
            <a:ext cx="1165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t>The World</a:t>
            </a:r>
          </a:p>
          <a:p>
            <a:pPr>
              <a:spcBef>
                <a:spcPct val="0"/>
              </a:spcBef>
              <a:buFontTx/>
              <a:buNone/>
            </a:pPr>
            <a:r>
              <a:rPr lang="en-US" altLang="en-US" sz="1200"/>
              <a:t>(Base context)</a:t>
            </a:r>
          </a:p>
        </p:txBody>
      </p:sp>
      <p:sp>
        <p:nvSpPr>
          <p:cNvPr id="39975" name="Text Box 64"/>
          <p:cNvSpPr txBox="1">
            <a:spLocks noChangeArrowheads="1"/>
          </p:cNvSpPr>
          <p:nvPr/>
        </p:nvSpPr>
        <p:spPr bwMode="auto">
          <a:xfrm>
            <a:off x="4479925" y="4224338"/>
            <a:ext cx="1208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t>The World</a:t>
            </a:r>
          </a:p>
          <a:p>
            <a:pPr>
              <a:spcBef>
                <a:spcPct val="0"/>
              </a:spcBef>
              <a:buFontTx/>
              <a:buNone/>
            </a:pPr>
            <a:r>
              <a:rPr lang="en-US" altLang="en-US" sz="1200"/>
              <a:t>Time N context</a:t>
            </a:r>
          </a:p>
        </p:txBody>
      </p:sp>
      <p:sp>
        <p:nvSpPr>
          <p:cNvPr id="5" name="TextBox 4"/>
          <p:cNvSpPr txBox="1"/>
          <p:nvPr/>
        </p:nvSpPr>
        <p:spPr>
          <a:xfrm>
            <a:off x="6858000" y="3657600"/>
            <a:ext cx="1634469" cy="646331"/>
          </a:xfrm>
          <a:prstGeom prst="rect">
            <a:avLst/>
          </a:prstGeom>
          <a:noFill/>
          <a:ln>
            <a:solidFill>
              <a:srgbClr val="4F81BD"/>
            </a:solidFill>
          </a:ln>
        </p:spPr>
        <p:txBody>
          <a:bodyPr wrap="none">
            <a:spAutoFit/>
          </a:bodyPr>
          <a:lstStyle/>
          <a:p>
            <a:pPr>
              <a:defRPr/>
            </a:pPr>
            <a:r>
              <a:rPr lang="en-US" dirty="0">
                <a:ln>
                  <a:solidFill>
                    <a:srgbClr val="FF0000"/>
                  </a:solidFill>
                </a:ln>
                <a:latin typeface="Arial" charset="0"/>
                <a:ea typeface="ＭＳ Ｐゴシック" charset="0"/>
                <a:cs typeface="Arial" charset="0"/>
              </a:rPr>
              <a:t>Data analytics</a:t>
            </a:r>
          </a:p>
          <a:p>
            <a:pPr>
              <a:defRPr/>
            </a:pPr>
            <a:r>
              <a:rPr lang="en-US" dirty="0">
                <a:ln>
                  <a:solidFill>
                    <a:srgbClr val="FF0000"/>
                  </a:solidFill>
                </a:ln>
                <a:latin typeface="Arial" charset="0"/>
                <a:ea typeface="ＭＳ Ｐゴシック" charset="0"/>
                <a:cs typeface="Arial" charset="0"/>
              </a:rPr>
              <a:t>applied here</a:t>
            </a:r>
          </a:p>
        </p:txBody>
      </p:sp>
      <p:cxnSp>
        <p:nvCxnSpPr>
          <p:cNvPr id="7" name="Straight Arrow Connector 6"/>
          <p:cNvCxnSpPr>
            <a:cxnSpLocks noChangeShapeType="1"/>
          </p:cNvCxnSpPr>
          <p:nvPr/>
        </p:nvCxnSpPr>
        <p:spPr bwMode="auto">
          <a:xfrm flipH="1" flipV="1">
            <a:off x="5867400" y="3200400"/>
            <a:ext cx="990600" cy="4572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1987"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1988" name="Rectangle 4"/>
          <p:cNvSpPr>
            <a:spLocks noGrp="1" noChangeArrowheads="1"/>
          </p:cNvSpPr>
          <p:nvPr>
            <p:ph type="title"/>
          </p:nvPr>
        </p:nvSpPr>
        <p:spPr>
          <a:xfrm>
            <a:off x="1008063" y="274638"/>
            <a:ext cx="7127875" cy="1404937"/>
          </a:xfrm>
        </p:spPr>
        <p:txBody>
          <a:bodyPr wrap="none" lIns="63500" tIns="25400" rIns="63500" bIns="25400" anchor="t">
            <a:spAutoFit/>
          </a:bodyPr>
          <a:lstStyle/>
          <a:p>
            <a:r>
              <a:rPr lang="en-US" altLang="en-US" smtClean="0">
                <a:ea typeface="MS PGothic" panose="020B0600070205080204" pitchFamily="34" charset="-128"/>
              </a:rPr>
              <a:t>Example: Multimedia Features</a:t>
            </a:r>
            <a:br>
              <a:rPr lang="en-US" altLang="en-US" smtClean="0">
                <a:ea typeface="MS PGothic" panose="020B0600070205080204" pitchFamily="34" charset="-128"/>
              </a:rPr>
            </a:br>
            <a:r>
              <a:rPr lang="en-US" altLang="en-US" smtClean="0">
                <a:ea typeface="MS PGothic" panose="020B0600070205080204" pitchFamily="34" charset="-128"/>
              </a:rPr>
              <a:t> for Indexing</a:t>
            </a:r>
          </a:p>
        </p:txBody>
      </p:sp>
      <p:sp>
        <p:nvSpPr>
          <p:cNvPr id="41989" name="Rectangle 5"/>
          <p:cNvSpPr>
            <a:spLocks noGrp="1" noChangeArrowheads="1"/>
          </p:cNvSpPr>
          <p:nvPr>
            <p:ph idx="1"/>
          </p:nvPr>
        </p:nvSpPr>
        <p:spPr/>
        <p:txBody>
          <a:bodyPr lIns="90488" tIns="44450" rIns="90488" bIns="44450"/>
          <a:lstStyle/>
          <a:p>
            <a:r>
              <a:rPr lang="en-US" altLang="en-US" smtClean="0">
                <a:ea typeface="MS PGothic" panose="020B0600070205080204" pitchFamily="34" charset="-128"/>
              </a:rPr>
              <a:t>Linguistic surrogates</a:t>
            </a:r>
          </a:p>
          <a:p>
            <a:r>
              <a:rPr lang="en-US" altLang="en-US" smtClean="0">
                <a:ea typeface="MS PGothic" panose="020B0600070205080204" pitchFamily="34" charset="-128"/>
              </a:rPr>
              <a:t>Images</a:t>
            </a:r>
          </a:p>
          <a:p>
            <a:pPr lvl="1"/>
            <a:r>
              <a:rPr lang="en-US" altLang="en-US" smtClean="0">
                <a:ea typeface="MS PGothic" panose="020B0600070205080204" pitchFamily="34" charset="-128"/>
              </a:rPr>
              <a:t>color, texture, luminosity, shape</a:t>
            </a:r>
          </a:p>
          <a:p>
            <a:r>
              <a:rPr lang="en-US" altLang="en-US" smtClean="0">
                <a:ea typeface="MS PGothic" panose="020B0600070205080204" pitchFamily="34" charset="-128"/>
              </a:rPr>
              <a:t>Video</a:t>
            </a:r>
          </a:p>
          <a:p>
            <a:pPr lvl="1"/>
            <a:r>
              <a:rPr lang="en-US" altLang="en-US" smtClean="0">
                <a:ea typeface="MS PGothic" panose="020B0600070205080204" pitchFamily="34" charset="-128"/>
              </a:rPr>
              <a:t>same as stills but add motion (e.g., optical flow)</a:t>
            </a:r>
          </a:p>
          <a:p>
            <a:r>
              <a:rPr lang="en-US" altLang="en-US" smtClean="0">
                <a:ea typeface="MS PGothic" panose="020B0600070205080204" pitchFamily="34" charset="-128"/>
              </a:rPr>
              <a:t>Sound</a:t>
            </a:r>
          </a:p>
          <a:p>
            <a:pPr lvl="1"/>
            <a:r>
              <a:rPr lang="en-US" altLang="en-US" smtClean="0">
                <a:ea typeface="MS PGothic" panose="020B0600070205080204" pitchFamily="34" charset="-128"/>
              </a:rPr>
              <a:t>speaker attributes, pitch, duration</a:t>
            </a:r>
          </a:p>
          <a:p>
            <a:r>
              <a:rPr lang="en-US" altLang="en-US" smtClean="0">
                <a:ea typeface="MS PGothic" panose="020B0600070205080204" pitchFamily="34" charset="-128"/>
              </a:rPr>
              <a:t>Usage patterns</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p:txBody>
          <a:bodyPr/>
          <a:lstStyle/>
          <a:p>
            <a:pPr eaLnBrk="1" hangingPunct="1"/>
            <a:r>
              <a:rPr lang="en-US" altLang="en-US" smtClean="0">
                <a:ea typeface="MS PGothic" panose="020B0600070205080204" pitchFamily="34" charset="-128"/>
              </a:rPr>
              <a:t>Example: Digital Video Surrogates </a:t>
            </a:r>
          </a:p>
        </p:txBody>
      </p:sp>
      <p:sp>
        <p:nvSpPr>
          <p:cNvPr id="44035" name="Rectangle 3"/>
          <p:cNvSpPr>
            <a:spLocks noGrp="1" noChangeArrowheads="1"/>
          </p:cNvSpPr>
          <p:nvPr>
            <p:ph type="body" idx="4294967295"/>
          </p:nvPr>
        </p:nvSpPr>
        <p:spPr>
          <a:xfrm>
            <a:off x="1524000" y="1371600"/>
            <a:ext cx="7010400" cy="4114800"/>
          </a:xfrm>
        </p:spPr>
        <p:txBody>
          <a:bodyPr/>
          <a:lstStyle/>
          <a:p>
            <a:pPr eaLnBrk="1" hangingPunct="1">
              <a:lnSpc>
                <a:spcPct val="90000"/>
              </a:lnSpc>
            </a:pPr>
            <a:r>
              <a:rPr lang="en-US" altLang="en-US" sz="2600" smtClean="0">
                <a:ea typeface="MS PGothic" panose="020B0600070205080204" pitchFamily="34" charset="-128"/>
              </a:rPr>
              <a:t>Classes</a:t>
            </a:r>
          </a:p>
          <a:p>
            <a:pPr lvl="1" eaLnBrk="1" hangingPunct="1">
              <a:lnSpc>
                <a:spcPct val="90000"/>
              </a:lnSpc>
            </a:pPr>
            <a:r>
              <a:rPr lang="en-US" altLang="en-US" sz="2000" smtClean="0">
                <a:ea typeface="MS PGothic" panose="020B0600070205080204" pitchFamily="34" charset="-128"/>
              </a:rPr>
              <a:t>Textual</a:t>
            </a:r>
          </a:p>
          <a:p>
            <a:pPr lvl="1" eaLnBrk="1" hangingPunct="1">
              <a:lnSpc>
                <a:spcPct val="90000"/>
              </a:lnSpc>
            </a:pPr>
            <a:r>
              <a:rPr lang="en-US" altLang="en-US" sz="2000" smtClean="0">
                <a:ea typeface="MS PGothic" panose="020B0600070205080204" pitchFamily="34" charset="-128"/>
              </a:rPr>
              <a:t>Visual</a:t>
            </a:r>
          </a:p>
          <a:p>
            <a:pPr lvl="1" eaLnBrk="1" hangingPunct="1">
              <a:lnSpc>
                <a:spcPct val="90000"/>
              </a:lnSpc>
            </a:pPr>
            <a:r>
              <a:rPr lang="en-US" altLang="en-US" sz="2000" smtClean="0">
                <a:ea typeface="MS PGothic" panose="020B0600070205080204" pitchFamily="34" charset="-128"/>
              </a:rPr>
              <a:t>Audio</a:t>
            </a:r>
          </a:p>
          <a:p>
            <a:pPr lvl="1" eaLnBrk="1" hangingPunct="1">
              <a:lnSpc>
                <a:spcPct val="90000"/>
              </a:lnSpc>
            </a:pPr>
            <a:r>
              <a:rPr lang="en-US" altLang="en-US" sz="2000" smtClean="0">
                <a:ea typeface="MS PGothic" panose="020B0600070205080204" pitchFamily="34" charset="-128"/>
              </a:rPr>
              <a:t>Multimedia</a:t>
            </a:r>
          </a:p>
          <a:p>
            <a:pPr eaLnBrk="1" hangingPunct="1">
              <a:lnSpc>
                <a:spcPct val="90000"/>
              </a:lnSpc>
            </a:pPr>
            <a:r>
              <a:rPr lang="en-US" altLang="en-US" sz="2600" smtClean="0">
                <a:ea typeface="MS PGothic" panose="020B0600070205080204" pitchFamily="34" charset="-128"/>
              </a:rPr>
              <a:t>Cost benefit analysis: maximize ‘meaning’ per unit time</a:t>
            </a:r>
          </a:p>
          <a:p>
            <a:pPr lvl="1" eaLnBrk="1" hangingPunct="1">
              <a:lnSpc>
                <a:spcPct val="90000"/>
              </a:lnSpc>
            </a:pPr>
            <a:r>
              <a:rPr lang="en-US" altLang="en-US" sz="2000" smtClean="0">
                <a:ea typeface="MS PGothic" panose="020B0600070205080204" pitchFamily="34" charset="-128"/>
              </a:rPr>
              <a:t>Transmission time</a:t>
            </a:r>
          </a:p>
          <a:p>
            <a:pPr lvl="1" eaLnBrk="1" hangingPunct="1">
              <a:lnSpc>
                <a:spcPct val="90000"/>
              </a:lnSpc>
            </a:pPr>
            <a:r>
              <a:rPr lang="en-US" altLang="en-US" sz="2000" smtClean="0">
                <a:ea typeface="MS PGothic" panose="020B0600070205080204" pitchFamily="34" charset="-128"/>
              </a:rPr>
              <a:t>Compaction rate</a:t>
            </a:r>
          </a:p>
          <a:p>
            <a:pPr lvl="1" eaLnBrk="1" hangingPunct="1">
              <a:lnSpc>
                <a:spcPct val="90000"/>
              </a:lnSpc>
            </a:pPr>
            <a:r>
              <a:rPr lang="en-US" altLang="en-US" sz="2000" smtClean="0">
                <a:ea typeface="MS PGothic" panose="020B0600070205080204" pitchFamily="34" charset="-128"/>
              </a:rPr>
              <a:t>Cognitive processing time</a:t>
            </a:r>
          </a:p>
          <a:p>
            <a:pPr eaLnBrk="1" hangingPunct="1">
              <a:lnSpc>
                <a:spcPct val="90000"/>
              </a:lnSpc>
            </a:pPr>
            <a:r>
              <a:rPr lang="en-US" altLang="en-US" sz="2600" smtClean="0">
                <a:ea typeface="MS PGothic" panose="020B0600070205080204" pitchFamily="34" charset="-128"/>
              </a:rPr>
              <a:t>Performance vs. Preference</a:t>
            </a:r>
          </a:p>
          <a:p>
            <a:pPr eaLnBrk="1" hangingPunct="1">
              <a:lnSpc>
                <a:spcPct val="90000"/>
              </a:lnSpc>
            </a:pPr>
            <a:r>
              <a:rPr lang="en-US" altLang="en-US" sz="2600" smtClean="0">
                <a:ea typeface="MS PGothic" panose="020B0600070205080204" pitchFamily="34" charset="-128"/>
              </a:rPr>
              <a:t>Curation considers these human-centered concerns as well as technical concerns</a:t>
            </a:r>
          </a:p>
          <a:p>
            <a:pPr lvl="1" eaLnBrk="1" hangingPunct="1">
              <a:lnSpc>
                <a:spcPct val="90000"/>
              </a:lnSpc>
            </a:pPr>
            <a:endParaRPr lang="en-US" altLang="en-US" sz="2500" smtClean="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pPr>
              <a:defRPr/>
            </a:pPr>
            <a:r>
              <a:rPr lang="en-US" dirty="0" smtClean="0"/>
              <a:t>Example Instantiation: </a:t>
            </a:r>
            <a:r>
              <a:rPr lang="en-US" dirty="0"/>
              <a:t>Color Histogram</a:t>
            </a:r>
          </a:p>
        </p:txBody>
      </p:sp>
      <p:sp>
        <p:nvSpPr>
          <p:cNvPr id="46083" name="Rectangle 3"/>
          <p:cNvSpPr>
            <a:spLocks noGrp="1" noChangeArrowheads="1"/>
          </p:cNvSpPr>
          <p:nvPr>
            <p:ph type="body" idx="1"/>
          </p:nvPr>
        </p:nvSpPr>
        <p:spPr/>
        <p:txBody>
          <a:bodyPr/>
          <a:lstStyle/>
          <a:p>
            <a:pPr>
              <a:lnSpc>
                <a:spcPct val="90000"/>
              </a:lnSpc>
            </a:pPr>
            <a:r>
              <a:rPr lang="en-US" altLang="en-US" smtClean="0">
                <a:ea typeface="MS PGothic" panose="020B0600070205080204" pitchFamily="34" charset="-128"/>
              </a:rPr>
              <a:t>Each pixel has color ‘depth’ (e.g., 128 bits)</a:t>
            </a:r>
          </a:p>
          <a:p>
            <a:pPr>
              <a:lnSpc>
                <a:spcPct val="90000"/>
              </a:lnSpc>
            </a:pPr>
            <a:r>
              <a:rPr lang="en-US" altLang="en-US" smtClean="0">
                <a:ea typeface="MS PGothic" panose="020B0600070205080204" pitchFamily="34" charset="-128"/>
              </a:rPr>
              <a:t>Divide image into regions (e.g., 8x8 pixels)</a:t>
            </a:r>
          </a:p>
          <a:p>
            <a:pPr>
              <a:lnSpc>
                <a:spcPct val="90000"/>
              </a:lnSpc>
            </a:pPr>
            <a:r>
              <a:rPr lang="en-US" altLang="en-US" smtClean="0">
                <a:ea typeface="MS PGothic" panose="020B0600070205080204" pitchFamily="34" charset="-128"/>
              </a:rPr>
              <a:t>Create a histogram for each region (amount of red, cyan, etc.)</a:t>
            </a:r>
          </a:p>
          <a:p>
            <a:pPr>
              <a:lnSpc>
                <a:spcPct val="90000"/>
              </a:lnSpc>
            </a:pPr>
            <a:r>
              <a:rPr lang="en-US" altLang="en-US" smtClean="0">
                <a:ea typeface="MS PGothic" panose="020B0600070205080204" pitchFamily="34" charset="-128"/>
              </a:rPr>
              <a:t>The set of histograms serves as a quantitative representation for the image, allowing comparisons and rankings</a:t>
            </a:r>
          </a:p>
          <a:p>
            <a:pPr>
              <a:lnSpc>
                <a:spcPct val="90000"/>
              </a:lnSpc>
            </a:pPr>
            <a:r>
              <a:rPr lang="en-US" altLang="en-US" smtClean="0">
                <a:ea typeface="MS PGothic" panose="020B0600070205080204" pitchFamily="34" charset="-128"/>
              </a:rPr>
              <a:t>Caveat: Querying awkward (use QBE)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ea typeface="MS PGothic" panose="020B0600070205080204" pitchFamily="34" charset="-128"/>
              </a:rPr>
              <a:t>Outline</a:t>
            </a:r>
          </a:p>
        </p:txBody>
      </p:sp>
      <p:sp>
        <p:nvSpPr>
          <p:cNvPr id="17411" name="Content Placeholder 2"/>
          <p:cNvSpPr>
            <a:spLocks noGrp="1"/>
          </p:cNvSpPr>
          <p:nvPr>
            <p:ph idx="1"/>
          </p:nvPr>
        </p:nvSpPr>
        <p:spPr>
          <a:xfrm>
            <a:off x="463550" y="1452563"/>
            <a:ext cx="8229600" cy="4525962"/>
          </a:xfrm>
        </p:spPr>
        <p:txBody>
          <a:bodyPr/>
          <a:lstStyle/>
          <a:p>
            <a:r>
              <a:rPr lang="en-US" altLang="en-US" dirty="0" smtClean="0">
                <a:ea typeface="MS PGothic" panose="020B0600070205080204" pitchFamily="34" charset="-128"/>
              </a:rPr>
              <a:t>Data and Information Context</a:t>
            </a:r>
          </a:p>
          <a:p>
            <a:r>
              <a:rPr lang="en-US" altLang="en-US" dirty="0" smtClean="0">
                <a:ea typeface="MS PGothic" panose="020B0600070205080204" pitchFamily="34" charset="-128"/>
              </a:rPr>
              <a:t>Information Professionals’ Roles</a:t>
            </a:r>
          </a:p>
          <a:p>
            <a:r>
              <a:rPr lang="en-US" altLang="en-US" dirty="0" smtClean="0">
                <a:ea typeface="MS PGothic" panose="020B0600070205080204" pitchFamily="34" charset="-128"/>
              </a:rPr>
              <a:t>Digital Representation Blur</a:t>
            </a:r>
          </a:p>
          <a:p>
            <a:r>
              <a:rPr lang="en-US" altLang="en-US" dirty="0" smtClean="0">
                <a:ea typeface="MS PGothic" panose="020B0600070205080204" pitchFamily="34" charset="-128"/>
              </a:rPr>
              <a:t>Data Curation and Data Science</a:t>
            </a:r>
          </a:p>
          <a:p>
            <a:r>
              <a:rPr lang="en-US" altLang="en-US" dirty="0" smtClean="0">
                <a:ea typeface="MS PGothic" panose="020B0600070205080204" pitchFamily="34" charset="-128"/>
              </a:rPr>
              <a:t>The OSE-SILS Executive Education Program</a:t>
            </a:r>
          </a:p>
        </p:txBody>
      </p:sp>
      <p:sp>
        <p:nvSpPr>
          <p:cNvPr id="1741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200" smtClean="0">
              <a:solidFill>
                <a:srgbClr val="898989"/>
              </a:solidFill>
            </a:endParaRPr>
          </a:p>
        </p:txBody>
      </p:sp>
      <p:sp>
        <p:nvSpPr>
          <p:cNvPr id="174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C1DA8D54-4FF9-46B8-92B3-04ED0DEF8038}" type="slidenum">
              <a:rPr lang="en-US" altLang="en-US" sz="1200" smtClean="0">
                <a:solidFill>
                  <a:srgbClr val="898989"/>
                </a:solidFill>
              </a:rPr>
              <a:pPr>
                <a:spcBef>
                  <a:spcPct val="0"/>
                </a:spcBef>
                <a:buFontTx/>
                <a:buNone/>
              </a:pPr>
              <a:t>2</a:t>
            </a:fld>
            <a:endParaRPr lang="en-US" altLang="en-US" sz="1200" smtClean="0">
              <a:solidFill>
                <a:srgbClr val="898989"/>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mtClean="0">
                <a:ea typeface="MS PGothic" panose="020B0600070205080204" pitchFamily="34" charset="-128"/>
              </a:rPr>
              <a:t>User Persepctive: Surrogates (Views)</a:t>
            </a:r>
          </a:p>
        </p:txBody>
      </p:sp>
      <p:sp>
        <p:nvSpPr>
          <p:cNvPr id="48131" name="Rectangle 3"/>
          <p:cNvSpPr>
            <a:spLocks noGrp="1" noChangeArrowheads="1"/>
          </p:cNvSpPr>
          <p:nvPr>
            <p:ph type="body" idx="1"/>
          </p:nvPr>
        </p:nvSpPr>
        <p:spPr/>
        <p:txBody>
          <a:bodyPr/>
          <a:lstStyle/>
          <a:p>
            <a:pPr>
              <a:lnSpc>
                <a:spcPct val="90000"/>
              </a:lnSpc>
            </a:pPr>
            <a:r>
              <a:rPr lang="en-US" altLang="en-US" sz="2800" smtClean="0">
                <a:ea typeface="MS PGothic" panose="020B0600070205080204" pitchFamily="34" charset="-128"/>
              </a:rPr>
              <a:t>Text</a:t>
            </a:r>
          </a:p>
          <a:p>
            <a:pPr lvl="1">
              <a:lnSpc>
                <a:spcPct val="90000"/>
              </a:lnSpc>
            </a:pPr>
            <a:r>
              <a:rPr lang="en-US" altLang="en-US" sz="2400" smtClean="0">
                <a:ea typeface="MS PGothic" panose="020B0600070205080204" pitchFamily="34" charset="-128"/>
              </a:rPr>
              <a:t>Superimpositions (supers)</a:t>
            </a:r>
          </a:p>
          <a:p>
            <a:pPr lvl="1">
              <a:lnSpc>
                <a:spcPct val="90000"/>
              </a:lnSpc>
            </a:pPr>
            <a:r>
              <a:rPr lang="en-US" altLang="en-US" sz="2400" smtClean="0">
                <a:ea typeface="MS PGothic" panose="020B0600070205080204" pitchFamily="34" charset="-128"/>
              </a:rPr>
              <a:t>bibliographic</a:t>
            </a:r>
          </a:p>
          <a:p>
            <a:pPr>
              <a:lnSpc>
                <a:spcPct val="90000"/>
              </a:lnSpc>
            </a:pPr>
            <a:r>
              <a:rPr lang="en-US" altLang="en-US" sz="2800" smtClean="0">
                <a:ea typeface="MS PGothic" panose="020B0600070205080204" pitchFamily="34" charset="-128"/>
              </a:rPr>
              <a:t>Visual</a:t>
            </a:r>
          </a:p>
          <a:p>
            <a:pPr lvl="1">
              <a:lnSpc>
                <a:spcPct val="90000"/>
              </a:lnSpc>
            </a:pPr>
            <a:r>
              <a:rPr lang="en-US" altLang="en-US" sz="2400" smtClean="0">
                <a:ea typeface="MS PGothic" panose="020B0600070205080204" pitchFamily="34" charset="-128"/>
              </a:rPr>
              <a:t>Storyboard</a:t>
            </a:r>
          </a:p>
          <a:p>
            <a:pPr lvl="1">
              <a:lnSpc>
                <a:spcPct val="90000"/>
              </a:lnSpc>
            </a:pPr>
            <a:r>
              <a:rPr lang="en-US" altLang="en-US" sz="2400" smtClean="0">
                <a:ea typeface="MS PGothic" panose="020B0600070205080204" pitchFamily="34" charset="-128"/>
              </a:rPr>
              <a:t>Slide show</a:t>
            </a:r>
          </a:p>
          <a:p>
            <a:pPr lvl="1">
              <a:lnSpc>
                <a:spcPct val="90000"/>
              </a:lnSpc>
            </a:pPr>
            <a:r>
              <a:rPr lang="en-US" altLang="en-US" sz="2400" smtClean="0">
                <a:ea typeface="MS PGothic" panose="020B0600070205080204" pitchFamily="34" charset="-128"/>
              </a:rPr>
              <a:t>Fast forward</a:t>
            </a:r>
          </a:p>
          <a:p>
            <a:pPr>
              <a:lnSpc>
                <a:spcPct val="90000"/>
              </a:lnSpc>
            </a:pPr>
            <a:r>
              <a:rPr lang="en-US" altLang="en-US" sz="2800" smtClean="0">
                <a:ea typeface="MS PGothic" panose="020B0600070205080204" pitchFamily="34" charset="-128"/>
              </a:rPr>
              <a:t>Audio</a:t>
            </a:r>
          </a:p>
          <a:p>
            <a:pPr lvl="1">
              <a:lnSpc>
                <a:spcPct val="90000"/>
              </a:lnSpc>
            </a:pPr>
            <a:r>
              <a:rPr lang="en-US" altLang="en-US" sz="2400" smtClean="0">
                <a:ea typeface="MS PGothic" panose="020B0600070205080204" pitchFamily="34" charset="-128"/>
              </a:rPr>
              <a:t>Speech</a:t>
            </a:r>
          </a:p>
          <a:p>
            <a:pPr lvl="1">
              <a:lnSpc>
                <a:spcPct val="90000"/>
              </a:lnSpc>
            </a:pPr>
            <a:r>
              <a:rPr lang="en-US" altLang="en-US" sz="2400" smtClean="0">
                <a:ea typeface="MS PGothic" panose="020B0600070205080204" pitchFamily="34" charset="-128"/>
              </a:rPr>
              <a:t>Music, sounds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2057400" y="914400"/>
            <a:ext cx="45640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a:latin typeface="Arial" panose="020B0604020202020204" pitchFamily="34" charset="0"/>
              </a:rPr>
              <a:t>Example Video Surrogates</a:t>
            </a:r>
          </a:p>
        </p:txBody>
      </p:sp>
      <p:sp>
        <p:nvSpPr>
          <p:cNvPr id="49155" name="Rectangle 3"/>
          <p:cNvSpPr>
            <a:spLocks noChangeArrowheads="1"/>
          </p:cNvSpPr>
          <p:nvPr/>
        </p:nvSpPr>
        <p:spPr bwMode="auto">
          <a:xfrm>
            <a:off x="5815013" y="3922713"/>
            <a:ext cx="728662" cy="557212"/>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56" name="Rectangle 4"/>
          <p:cNvSpPr>
            <a:spLocks noChangeArrowheads="1"/>
          </p:cNvSpPr>
          <p:nvPr/>
        </p:nvSpPr>
        <p:spPr bwMode="auto">
          <a:xfrm>
            <a:off x="5695950" y="4041775"/>
            <a:ext cx="728663" cy="557213"/>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57" name="Rectangle 5"/>
          <p:cNvSpPr>
            <a:spLocks noChangeArrowheads="1"/>
          </p:cNvSpPr>
          <p:nvPr/>
        </p:nvSpPr>
        <p:spPr bwMode="auto">
          <a:xfrm>
            <a:off x="4800600" y="3505200"/>
            <a:ext cx="2327275" cy="19081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58" name="Rectangle 6"/>
          <p:cNvSpPr>
            <a:spLocks noChangeArrowheads="1"/>
          </p:cNvSpPr>
          <p:nvPr/>
        </p:nvSpPr>
        <p:spPr bwMode="auto">
          <a:xfrm>
            <a:off x="5599113" y="4184650"/>
            <a:ext cx="728662" cy="557213"/>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59" name="Text Box 7"/>
          <p:cNvSpPr txBox="1">
            <a:spLocks noChangeArrowheads="1"/>
          </p:cNvSpPr>
          <p:nvPr/>
        </p:nvSpPr>
        <p:spPr bwMode="auto">
          <a:xfrm>
            <a:off x="4648200" y="2438400"/>
            <a:ext cx="29813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800">
                <a:latin typeface="Arial" panose="020B0604020202020204" pitchFamily="34" charset="0"/>
              </a:rPr>
              <a:t>Slide Show Interface</a:t>
            </a:r>
          </a:p>
          <a:p>
            <a:pPr algn="ctr">
              <a:spcBef>
                <a:spcPct val="0"/>
              </a:spcBef>
              <a:buFontTx/>
              <a:buNone/>
            </a:pPr>
            <a:r>
              <a:rPr lang="en-US" altLang="en-US" sz="2000">
                <a:latin typeface="Arial" panose="020B0604020202020204" pitchFamily="34" charset="0"/>
              </a:rPr>
              <a:t>(Dynamic)</a:t>
            </a:r>
            <a:endParaRPr lang="en-US" altLang="en-US" sz="1800">
              <a:latin typeface="Arial" panose="020B0604020202020204" pitchFamily="34" charset="0"/>
            </a:endParaRPr>
          </a:p>
        </p:txBody>
      </p:sp>
      <p:sp>
        <p:nvSpPr>
          <p:cNvPr id="49160" name="Line 8"/>
          <p:cNvSpPr>
            <a:spLocks noChangeShapeType="1"/>
          </p:cNvSpPr>
          <p:nvPr/>
        </p:nvSpPr>
        <p:spPr bwMode="auto">
          <a:xfrm>
            <a:off x="6426200" y="4606925"/>
            <a:ext cx="989013" cy="989013"/>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1" name="Text Box 9"/>
          <p:cNvSpPr txBox="1">
            <a:spLocks noChangeArrowheads="1"/>
          </p:cNvSpPr>
          <p:nvPr/>
        </p:nvSpPr>
        <p:spPr bwMode="auto">
          <a:xfrm>
            <a:off x="5861050" y="4278313"/>
            <a:ext cx="227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FontTx/>
              <a:buNone/>
            </a:pPr>
            <a:r>
              <a:rPr lang="en-US" altLang="en-US" sz="1800">
                <a:latin typeface="Arial" panose="020B0604020202020204" pitchFamily="34" charset="0"/>
              </a:rPr>
              <a:t>1</a:t>
            </a:r>
          </a:p>
        </p:txBody>
      </p:sp>
      <p:sp>
        <p:nvSpPr>
          <p:cNvPr id="49162" name="Text Box 10"/>
          <p:cNvSpPr txBox="1">
            <a:spLocks noChangeArrowheads="1"/>
          </p:cNvSpPr>
          <p:nvPr/>
        </p:nvSpPr>
        <p:spPr bwMode="auto">
          <a:xfrm>
            <a:off x="7413625" y="5576888"/>
            <a:ext cx="919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600">
                <a:latin typeface="Arial" panose="020B0604020202020204" pitchFamily="34" charset="0"/>
              </a:rPr>
              <a:t>Image 2</a:t>
            </a:r>
          </a:p>
        </p:txBody>
      </p:sp>
      <p:sp>
        <p:nvSpPr>
          <p:cNvPr id="49163" name="Line 11"/>
          <p:cNvSpPr>
            <a:spLocks noChangeShapeType="1"/>
          </p:cNvSpPr>
          <p:nvPr/>
        </p:nvSpPr>
        <p:spPr bwMode="auto">
          <a:xfrm flipH="1">
            <a:off x="6543675" y="4214813"/>
            <a:ext cx="87788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4" name="Text Box 12"/>
          <p:cNvSpPr txBox="1">
            <a:spLocks noChangeArrowheads="1"/>
          </p:cNvSpPr>
          <p:nvPr/>
        </p:nvSpPr>
        <p:spPr bwMode="auto">
          <a:xfrm>
            <a:off x="7413625" y="4094163"/>
            <a:ext cx="1362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600">
                <a:latin typeface="Arial" panose="020B0604020202020204" pitchFamily="34" charset="0"/>
              </a:rPr>
              <a:t>Image 3, etc.</a:t>
            </a:r>
          </a:p>
        </p:txBody>
      </p:sp>
      <p:sp>
        <p:nvSpPr>
          <p:cNvPr id="49165" name="Line 13"/>
          <p:cNvSpPr>
            <a:spLocks noChangeShapeType="1"/>
          </p:cNvSpPr>
          <p:nvPr/>
        </p:nvSpPr>
        <p:spPr bwMode="auto">
          <a:xfrm flipV="1">
            <a:off x="5602288" y="3478213"/>
            <a:ext cx="0" cy="192405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6" name="Line 14"/>
          <p:cNvSpPr>
            <a:spLocks noChangeShapeType="1"/>
          </p:cNvSpPr>
          <p:nvPr/>
        </p:nvSpPr>
        <p:spPr bwMode="auto">
          <a:xfrm flipV="1">
            <a:off x="6334125" y="3479800"/>
            <a:ext cx="0" cy="192405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7" name="Line 15"/>
          <p:cNvSpPr>
            <a:spLocks noChangeShapeType="1"/>
          </p:cNvSpPr>
          <p:nvPr/>
        </p:nvSpPr>
        <p:spPr bwMode="auto">
          <a:xfrm>
            <a:off x="4824413" y="4192588"/>
            <a:ext cx="2322512"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8" name="Line 16"/>
          <p:cNvSpPr>
            <a:spLocks noChangeShapeType="1"/>
          </p:cNvSpPr>
          <p:nvPr/>
        </p:nvSpPr>
        <p:spPr bwMode="auto">
          <a:xfrm>
            <a:off x="4802188" y="4745038"/>
            <a:ext cx="2322512"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9" name="Text Box 17"/>
          <p:cNvSpPr txBox="1">
            <a:spLocks noChangeArrowheads="1"/>
          </p:cNvSpPr>
          <p:nvPr/>
        </p:nvSpPr>
        <p:spPr bwMode="auto">
          <a:xfrm>
            <a:off x="5099050" y="5530850"/>
            <a:ext cx="2251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600">
                <a:latin typeface="Arial" panose="020B0604020202020204" pitchFamily="34" charset="0"/>
              </a:rPr>
              <a:t>Frame being shown:  1</a:t>
            </a:r>
          </a:p>
        </p:txBody>
      </p:sp>
      <p:sp>
        <p:nvSpPr>
          <p:cNvPr id="49170" name="Rectangle 18"/>
          <p:cNvSpPr>
            <a:spLocks noChangeArrowheads="1"/>
          </p:cNvSpPr>
          <p:nvPr/>
        </p:nvSpPr>
        <p:spPr bwMode="auto">
          <a:xfrm>
            <a:off x="3057525" y="3505200"/>
            <a:ext cx="596900" cy="51435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71" name="Rectangle 19"/>
          <p:cNvSpPr>
            <a:spLocks noChangeArrowheads="1"/>
          </p:cNvSpPr>
          <p:nvPr/>
        </p:nvSpPr>
        <p:spPr bwMode="auto">
          <a:xfrm>
            <a:off x="1003300" y="3505200"/>
            <a:ext cx="596900" cy="51435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72" name="Rectangle 20"/>
          <p:cNvSpPr>
            <a:spLocks noChangeArrowheads="1"/>
          </p:cNvSpPr>
          <p:nvPr/>
        </p:nvSpPr>
        <p:spPr bwMode="auto">
          <a:xfrm>
            <a:off x="1687513" y="3505200"/>
            <a:ext cx="598487" cy="51435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73" name="Rectangle 21"/>
          <p:cNvSpPr>
            <a:spLocks noChangeArrowheads="1"/>
          </p:cNvSpPr>
          <p:nvPr/>
        </p:nvSpPr>
        <p:spPr bwMode="auto">
          <a:xfrm>
            <a:off x="2373313" y="3505200"/>
            <a:ext cx="596900" cy="51435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74" name="Rectangle 22"/>
          <p:cNvSpPr>
            <a:spLocks noChangeArrowheads="1"/>
          </p:cNvSpPr>
          <p:nvPr/>
        </p:nvSpPr>
        <p:spPr bwMode="auto">
          <a:xfrm>
            <a:off x="1003300" y="4329113"/>
            <a:ext cx="596900" cy="512762"/>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75" name="Rectangle 23"/>
          <p:cNvSpPr>
            <a:spLocks noChangeArrowheads="1"/>
          </p:cNvSpPr>
          <p:nvPr/>
        </p:nvSpPr>
        <p:spPr bwMode="auto">
          <a:xfrm>
            <a:off x="2373313" y="4329113"/>
            <a:ext cx="596900" cy="512762"/>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76" name="Rectangle 24"/>
          <p:cNvSpPr>
            <a:spLocks noChangeArrowheads="1"/>
          </p:cNvSpPr>
          <p:nvPr/>
        </p:nvSpPr>
        <p:spPr bwMode="auto">
          <a:xfrm>
            <a:off x="1003300" y="5153025"/>
            <a:ext cx="596900" cy="5127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77" name="Rectangle 25"/>
          <p:cNvSpPr>
            <a:spLocks noChangeArrowheads="1"/>
          </p:cNvSpPr>
          <p:nvPr/>
        </p:nvSpPr>
        <p:spPr bwMode="auto">
          <a:xfrm>
            <a:off x="1687513" y="5153025"/>
            <a:ext cx="598487" cy="5127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78" name="Text Box 26"/>
          <p:cNvSpPr txBox="1">
            <a:spLocks noChangeArrowheads="1"/>
          </p:cNvSpPr>
          <p:nvPr/>
        </p:nvSpPr>
        <p:spPr bwMode="auto">
          <a:xfrm>
            <a:off x="1144588" y="3670300"/>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1</a:t>
            </a:r>
          </a:p>
        </p:txBody>
      </p:sp>
      <p:sp>
        <p:nvSpPr>
          <p:cNvPr id="49179" name="Text Box 27"/>
          <p:cNvSpPr txBox="1">
            <a:spLocks noChangeArrowheads="1"/>
          </p:cNvSpPr>
          <p:nvPr/>
        </p:nvSpPr>
        <p:spPr bwMode="auto">
          <a:xfrm>
            <a:off x="1830388" y="3670300"/>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2</a:t>
            </a:r>
          </a:p>
        </p:txBody>
      </p:sp>
      <p:sp>
        <p:nvSpPr>
          <p:cNvPr id="49180" name="Text Box 28"/>
          <p:cNvSpPr txBox="1">
            <a:spLocks noChangeArrowheads="1"/>
          </p:cNvSpPr>
          <p:nvPr/>
        </p:nvSpPr>
        <p:spPr bwMode="auto">
          <a:xfrm>
            <a:off x="2516188" y="3670300"/>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3</a:t>
            </a:r>
          </a:p>
        </p:txBody>
      </p:sp>
      <p:sp>
        <p:nvSpPr>
          <p:cNvPr id="49181" name="Text Box 29"/>
          <p:cNvSpPr txBox="1">
            <a:spLocks noChangeArrowheads="1"/>
          </p:cNvSpPr>
          <p:nvPr/>
        </p:nvSpPr>
        <p:spPr bwMode="auto">
          <a:xfrm>
            <a:off x="1144588" y="4494213"/>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5</a:t>
            </a:r>
          </a:p>
        </p:txBody>
      </p:sp>
      <p:sp>
        <p:nvSpPr>
          <p:cNvPr id="49182" name="Text Box 30"/>
          <p:cNvSpPr txBox="1">
            <a:spLocks noChangeArrowheads="1"/>
          </p:cNvSpPr>
          <p:nvPr/>
        </p:nvSpPr>
        <p:spPr bwMode="auto">
          <a:xfrm>
            <a:off x="3200400" y="3670300"/>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4</a:t>
            </a:r>
          </a:p>
        </p:txBody>
      </p:sp>
      <p:sp>
        <p:nvSpPr>
          <p:cNvPr id="49183" name="Text Box 31"/>
          <p:cNvSpPr txBox="1">
            <a:spLocks noChangeArrowheads="1"/>
          </p:cNvSpPr>
          <p:nvPr/>
        </p:nvSpPr>
        <p:spPr bwMode="auto">
          <a:xfrm>
            <a:off x="2516188" y="4494213"/>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7</a:t>
            </a:r>
          </a:p>
        </p:txBody>
      </p:sp>
      <p:sp>
        <p:nvSpPr>
          <p:cNvPr id="49184" name="Text Box 32"/>
          <p:cNvSpPr txBox="1">
            <a:spLocks noChangeArrowheads="1"/>
          </p:cNvSpPr>
          <p:nvPr/>
        </p:nvSpPr>
        <p:spPr bwMode="auto">
          <a:xfrm>
            <a:off x="1762125" y="5316538"/>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10</a:t>
            </a:r>
          </a:p>
        </p:txBody>
      </p:sp>
      <p:sp>
        <p:nvSpPr>
          <p:cNvPr id="49185" name="Text Box 33"/>
          <p:cNvSpPr txBox="1">
            <a:spLocks noChangeArrowheads="1"/>
          </p:cNvSpPr>
          <p:nvPr/>
        </p:nvSpPr>
        <p:spPr bwMode="auto">
          <a:xfrm>
            <a:off x="1144588" y="5316538"/>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9</a:t>
            </a:r>
          </a:p>
        </p:txBody>
      </p:sp>
      <p:sp>
        <p:nvSpPr>
          <p:cNvPr id="49186" name="Rectangle 34"/>
          <p:cNvSpPr>
            <a:spLocks noChangeArrowheads="1"/>
          </p:cNvSpPr>
          <p:nvPr/>
        </p:nvSpPr>
        <p:spPr bwMode="auto">
          <a:xfrm>
            <a:off x="1687513" y="4329113"/>
            <a:ext cx="598487" cy="512762"/>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87" name="Rectangle 35"/>
          <p:cNvSpPr>
            <a:spLocks noChangeArrowheads="1"/>
          </p:cNvSpPr>
          <p:nvPr/>
        </p:nvSpPr>
        <p:spPr bwMode="auto">
          <a:xfrm>
            <a:off x="3057525" y="4329113"/>
            <a:ext cx="596900" cy="512762"/>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88" name="Text Box 36"/>
          <p:cNvSpPr txBox="1">
            <a:spLocks noChangeArrowheads="1"/>
          </p:cNvSpPr>
          <p:nvPr/>
        </p:nvSpPr>
        <p:spPr bwMode="auto">
          <a:xfrm>
            <a:off x="1595438" y="2419350"/>
            <a:ext cx="1676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800">
                <a:latin typeface="Arial" panose="020B0604020202020204" pitchFamily="34" charset="0"/>
              </a:rPr>
              <a:t>Storyboard</a:t>
            </a:r>
          </a:p>
          <a:p>
            <a:pPr algn="ctr">
              <a:spcBef>
                <a:spcPct val="0"/>
              </a:spcBef>
              <a:buFontTx/>
              <a:buNone/>
            </a:pPr>
            <a:r>
              <a:rPr lang="en-US" altLang="en-US" sz="2000">
                <a:latin typeface="Arial" panose="020B0604020202020204" pitchFamily="34" charset="0"/>
              </a:rPr>
              <a:t>(Static)</a:t>
            </a:r>
            <a:endParaRPr lang="en-US" altLang="en-US" sz="1800">
              <a:latin typeface="Arial" panose="020B0604020202020204" pitchFamily="34" charset="0"/>
            </a:endParaRPr>
          </a:p>
        </p:txBody>
      </p:sp>
      <p:sp>
        <p:nvSpPr>
          <p:cNvPr id="49189" name="Rectangle 37"/>
          <p:cNvSpPr>
            <a:spLocks noChangeArrowheads="1"/>
          </p:cNvSpPr>
          <p:nvPr/>
        </p:nvSpPr>
        <p:spPr bwMode="auto">
          <a:xfrm>
            <a:off x="2373313" y="5153025"/>
            <a:ext cx="596900" cy="5127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190" name="Rectangle 38"/>
          <p:cNvSpPr>
            <a:spLocks noChangeArrowheads="1"/>
          </p:cNvSpPr>
          <p:nvPr/>
        </p:nvSpPr>
        <p:spPr bwMode="auto">
          <a:xfrm>
            <a:off x="3057525" y="5153025"/>
            <a:ext cx="596900" cy="5127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grpSp>
        <p:nvGrpSpPr>
          <p:cNvPr id="49191" name="Group 39"/>
          <p:cNvGrpSpPr>
            <a:grpSpLocks/>
          </p:cNvGrpSpPr>
          <p:nvPr/>
        </p:nvGrpSpPr>
        <p:grpSpPr bwMode="auto">
          <a:xfrm>
            <a:off x="1003300" y="4110038"/>
            <a:ext cx="2641600" cy="109537"/>
            <a:chOff x="1632" y="1968"/>
            <a:chExt cx="2592" cy="96"/>
          </a:xfrm>
        </p:grpSpPr>
        <p:sp>
          <p:nvSpPr>
            <p:cNvPr id="49227" name="Rectangle 40"/>
            <p:cNvSpPr>
              <a:spLocks noChangeArrowheads="1"/>
            </p:cNvSpPr>
            <p:nvPr/>
          </p:nvSpPr>
          <p:spPr bwMode="auto">
            <a:xfrm>
              <a:off x="1632" y="1968"/>
              <a:ext cx="2592" cy="9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28" name="Rectangle 41"/>
            <p:cNvSpPr>
              <a:spLocks noChangeArrowheads="1"/>
            </p:cNvSpPr>
            <p:nvPr/>
          </p:nvSpPr>
          <p:spPr bwMode="auto">
            <a:xfrm>
              <a:off x="1676"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29" name="Rectangle 42"/>
            <p:cNvSpPr>
              <a:spLocks noChangeArrowheads="1"/>
            </p:cNvSpPr>
            <p:nvPr/>
          </p:nvSpPr>
          <p:spPr bwMode="auto">
            <a:xfrm>
              <a:off x="1828"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30" name="Rectangle 43"/>
            <p:cNvSpPr>
              <a:spLocks noChangeArrowheads="1"/>
            </p:cNvSpPr>
            <p:nvPr/>
          </p:nvSpPr>
          <p:spPr bwMode="auto">
            <a:xfrm>
              <a:off x="1992"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31" name="Rectangle 44"/>
            <p:cNvSpPr>
              <a:spLocks noChangeArrowheads="1"/>
            </p:cNvSpPr>
            <p:nvPr/>
          </p:nvSpPr>
          <p:spPr bwMode="auto">
            <a:xfrm>
              <a:off x="2164"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32" name="Rectangle 45"/>
            <p:cNvSpPr>
              <a:spLocks noChangeArrowheads="1"/>
            </p:cNvSpPr>
            <p:nvPr/>
          </p:nvSpPr>
          <p:spPr bwMode="auto">
            <a:xfrm>
              <a:off x="2340"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33" name="Rectangle 46"/>
            <p:cNvSpPr>
              <a:spLocks noChangeArrowheads="1"/>
            </p:cNvSpPr>
            <p:nvPr/>
          </p:nvSpPr>
          <p:spPr bwMode="auto">
            <a:xfrm>
              <a:off x="2492"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34" name="Rectangle 47"/>
            <p:cNvSpPr>
              <a:spLocks noChangeArrowheads="1"/>
            </p:cNvSpPr>
            <p:nvPr/>
          </p:nvSpPr>
          <p:spPr bwMode="auto">
            <a:xfrm>
              <a:off x="2656"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35" name="Rectangle 48"/>
            <p:cNvSpPr>
              <a:spLocks noChangeArrowheads="1"/>
            </p:cNvSpPr>
            <p:nvPr/>
          </p:nvSpPr>
          <p:spPr bwMode="auto">
            <a:xfrm>
              <a:off x="2828"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36" name="Rectangle 49"/>
            <p:cNvSpPr>
              <a:spLocks noChangeArrowheads="1"/>
            </p:cNvSpPr>
            <p:nvPr/>
          </p:nvSpPr>
          <p:spPr bwMode="auto">
            <a:xfrm>
              <a:off x="3012"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37" name="Rectangle 50"/>
            <p:cNvSpPr>
              <a:spLocks noChangeArrowheads="1"/>
            </p:cNvSpPr>
            <p:nvPr/>
          </p:nvSpPr>
          <p:spPr bwMode="auto">
            <a:xfrm>
              <a:off x="3164"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38" name="Rectangle 51"/>
            <p:cNvSpPr>
              <a:spLocks noChangeArrowheads="1"/>
            </p:cNvSpPr>
            <p:nvPr/>
          </p:nvSpPr>
          <p:spPr bwMode="auto">
            <a:xfrm>
              <a:off x="3328"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39" name="Rectangle 52"/>
            <p:cNvSpPr>
              <a:spLocks noChangeArrowheads="1"/>
            </p:cNvSpPr>
            <p:nvPr/>
          </p:nvSpPr>
          <p:spPr bwMode="auto">
            <a:xfrm>
              <a:off x="3500"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40" name="Rectangle 53"/>
            <p:cNvSpPr>
              <a:spLocks noChangeArrowheads="1"/>
            </p:cNvSpPr>
            <p:nvPr/>
          </p:nvSpPr>
          <p:spPr bwMode="auto">
            <a:xfrm>
              <a:off x="3664"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41" name="Rectangle 54"/>
            <p:cNvSpPr>
              <a:spLocks noChangeArrowheads="1"/>
            </p:cNvSpPr>
            <p:nvPr/>
          </p:nvSpPr>
          <p:spPr bwMode="auto">
            <a:xfrm>
              <a:off x="3816"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42" name="Rectangle 55"/>
            <p:cNvSpPr>
              <a:spLocks noChangeArrowheads="1"/>
            </p:cNvSpPr>
            <p:nvPr/>
          </p:nvSpPr>
          <p:spPr bwMode="auto">
            <a:xfrm>
              <a:off x="3980"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43" name="Rectangle 56"/>
            <p:cNvSpPr>
              <a:spLocks noChangeArrowheads="1"/>
            </p:cNvSpPr>
            <p:nvPr/>
          </p:nvSpPr>
          <p:spPr bwMode="auto">
            <a:xfrm>
              <a:off x="4152"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grpSp>
      <p:grpSp>
        <p:nvGrpSpPr>
          <p:cNvPr id="49192" name="Group 57"/>
          <p:cNvGrpSpPr>
            <a:grpSpLocks/>
          </p:cNvGrpSpPr>
          <p:nvPr/>
        </p:nvGrpSpPr>
        <p:grpSpPr bwMode="auto">
          <a:xfrm>
            <a:off x="1016000" y="4926013"/>
            <a:ext cx="2640013" cy="109537"/>
            <a:chOff x="1632" y="1968"/>
            <a:chExt cx="2592" cy="96"/>
          </a:xfrm>
        </p:grpSpPr>
        <p:sp>
          <p:nvSpPr>
            <p:cNvPr id="49210" name="Rectangle 58"/>
            <p:cNvSpPr>
              <a:spLocks noChangeArrowheads="1"/>
            </p:cNvSpPr>
            <p:nvPr/>
          </p:nvSpPr>
          <p:spPr bwMode="auto">
            <a:xfrm>
              <a:off x="1632" y="1968"/>
              <a:ext cx="2592" cy="9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11" name="Rectangle 59"/>
            <p:cNvSpPr>
              <a:spLocks noChangeArrowheads="1"/>
            </p:cNvSpPr>
            <p:nvPr/>
          </p:nvSpPr>
          <p:spPr bwMode="auto">
            <a:xfrm>
              <a:off x="1676"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12" name="Rectangle 60"/>
            <p:cNvSpPr>
              <a:spLocks noChangeArrowheads="1"/>
            </p:cNvSpPr>
            <p:nvPr/>
          </p:nvSpPr>
          <p:spPr bwMode="auto">
            <a:xfrm>
              <a:off x="1828"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13" name="Rectangle 61"/>
            <p:cNvSpPr>
              <a:spLocks noChangeArrowheads="1"/>
            </p:cNvSpPr>
            <p:nvPr/>
          </p:nvSpPr>
          <p:spPr bwMode="auto">
            <a:xfrm>
              <a:off x="1992"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14" name="Rectangle 62"/>
            <p:cNvSpPr>
              <a:spLocks noChangeArrowheads="1"/>
            </p:cNvSpPr>
            <p:nvPr/>
          </p:nvSpPr>
          <p:spPr bwMode="auto">
            <a:xfrm>
              <a:off x="2164"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15" name="Rectangle 63"/>
            <p:cNvSpPr>
              <a:spLocks noChangeArrowheads="1"/>
            </p:cNvSpPr>
            <p:nvPr/>
          </p:nvSpPr>
          <p:spPr bwMode="auto">
            <a:xfrm>
              <a:off x="2340"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16" name="Rectangle 64"/>
            <p:cNvSpPr>
              <a:spLocks noChangeArrowheads="1"/>
            </p:cNvSpPr>
            <p:nvPr/>
          </p:nvSpPr>
          <p:spPr bwMode="auto">
            <a:xfrm>
              <a:off x="2492"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17" name="Rectangle 65"/>
            <p:cNvSpPr>
              <a:spLocks noChangeArrowheads="1"/>
            </p:cNvSpPr>
            <p:nvPr/>
          </p:nvSpPr>
          <p:spPr bwMode="auto">
            <a:xfrm>
              <a:off x="2656"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18" name="Rectangle 66"/>
            <p:cNvSpPr>
              <a:spLocks noChangeArrowheads="1"/>
            </p:cNvSpPr>
            <p:nvPr/>
          </p:nvSpPr>
          <p:spPr bwMode="auto">
            <a:xfrm>
              <a:off x="2828"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19" name="Rectangle 67"/>
            <p:cNvSpPr>
              <a:spLocks noChangeArrowheads="1"/>
            </p:cNvSpPr>
            <p:nvPr/>
          </p:nvSpPr>
          <p:spPr bwMode="auto">
            <a:xfrm>
              <a:off x="3012"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20" name="Rectangle 68"/>
            <p:cNvSpPr>
              <a:spLocks noChangeArrowheads="1"/>
            </p:cNvSpPr>
            <p:nvPr/>
          </p:nvSpPr>
          <p:spPr bwMode="auto">
            <a:xfrm>
              <a:off x="3164"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21" name="Rectangle 69"/>
            <p:cNvSpPr>
              <a:spLocks noChangeArrowheads="1"/>
            </p:cNvSpPr>
            <p:nvPr/>
          </p:nvSpPr>
          <p:spPr bwMode="auto">
            <a:xfrm>
              <a:off x="3328"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22" name="Rectangle 70"/>
            <p:cNvSpPr>
              <a:spLocks noChangeArrowheads="1"/>
            </p:cNvSpPr>
            <p:nvPr/>
          </p:nvSpPr>
          <p:spPr bwMode="auto">
            <a:xfrm>
              <a:off x="3500"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23" name="Rectangle 71"/>
            <p:cNvSpPr>
              <a:spLocks noChangeArrowheads="1"/>
            </p:cNvSpPr>
            <p:nvPr/>
          </p:nvSpPr>
          <p:spPr bwMode="auto">
            <a:xfrm>
              <a:off x="3664"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24" name="Rectangle 72"/>
            <p:cNvSpPr>
              <a:spLocks noChangeArrowheads="1"/>
            </p:cNvSpPr>
            <p:nvPr/>
          </p:nvSpPr>
          <p:spPr bwMode="auto">
            <a:xfrm>
              <a:off x="3816"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25" name="Rectangle 73"/>
            <p:cNvSpPr>
              <a:spLocks noChangeArrowheads="1"/>
            </p:cNvSpPr>
            <p:nvPr/>
          </p:nvSpPr>
          <p:spPr bwMode="auto">
            <a:xfrm>
              <a:off x="3980"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49226" name="Rectangle 74"/>
            <p:cNvSpPr>
              <a:spLocks noChangeArrowheads="1"/>
            </p:cNvSpPr>
            <p:nvPr/>
          </p:nvSpPr>
          <p:spPr bwMode="auto">
            <a:xfrm>
              <a:off x="4152" y="1992"/>
              <a:ext cx="48" cy="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grpSp>
      <p:sp>
        <p:nvSpPr>
          <p:cNvPr id="49193" name="Text Box 75"/>
          <p:cNvSpPr txBox="1">
            <a:spLocks noChangeArrowheads="1"/>
          </p:cNvSpPr>
          <p:nvPr/>
        </p:nvSpPr>
        <p:spPr bwMode="auto">
          <a:xfrm>
            <a:off x="1830388" y="4494213"/>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6</a:t>
            </a:r>
          </a:p>
        </p:txBody>
      </p:sp>
      <p:sp>
        <p:nvSpPr>
          <p:cNvPr id="49194" name="Text Box 76"/>
          <p:cNvSpPr txBox="1">
            <a:spLocks noChangeArrowheads="1"/>
          </p:cNvSpPr>
          <p:nvPr/>
        </p:nvSpPr>
        <p:spPr bwMode="auto">
          <a:xfrm>
            <a:off x="3200400" y="449421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8</a:t>
            </a:r>
          </a:p>
        </p:txBody>
      </p:sp>
      <p:sp>
        <p:nvSpPr>
          <p:cNvPr id="49195" name="Text Box 77"/>
          <p:cNvSpPr txBox="1">
            <a:spLocks noChangeArrowheads="1"/>
          </p:cNvSpPr>
          <p:nvPr/>
        </p:nvSpPr>
        <p:spPr bwMode="auto">
          <a:xfrm>
            <a:off x="2447925" y="5316538"/>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11</a:t>
            </a:r>
          </a:p>
        </p:txBody>
      </p:sp>
      <p:sp>
        <p:nvSpPr>
          <p:cNvPr id="49196" name="Text Box 78"/>
          <p:cNvSpPr txBox="1">
            <a:spLocks noChangeArrowheads="1"/>
          </p:cNvSpPr>
          <p:nvPr/>
        </p:nvSpPr>
        <p:spPr bwMode="auto">
          <a:xfrm>
            <a:off x="3128963" y="5316538"/>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b="1">
                <a:solidFill>
                  <a:schemeClr val="accent2"/>
                </a:solidFill>
                <a:latin typeface="Arial" panose="020B0604020202020204" pitchFamily="34" charset="0"/>
              </a:rPr>
              <a:t>12</a:t>
            </a:r>
          </a:p>
        </p:txBody>
      </p:sp>
      <p:sp>
        <p:nvSpPr>
          <p:cNvPr id="49197" name="Line 79"/>
          <p:cNvSpPr>
            <a:spLocks noChangeShapeType="1"/>
          </p:cNvSpPr>
          <p:nvPr/>
        </p:nvSpPr>
        <p:spPr bwMode="auto">
          <a:xfrm>
            <a:off x="1541463" y="3779838"/>
            <a:ext cx="293687" cy="0"/>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98" name="Line 80"/>
          <p:cNvSpPr>
            <a:spLocks noChangeShapeType="1"/>
          </p:cNvSpPr>
          <p:nvPr/>
        </p:nvSpPr>
        <p:spPr bwMode="auto">
          <a:xfrm>
            <a:off x="2225675" y="3779838"/>
            <a:ext cx="293688" cy="0"/>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99" name="Line 81"/>
          <p:cNvSpPr>
            <a:spLocks noChangeShapeType="1"/>
          </p:cNvSpPr>
          <p:nvPr/>
        </p:nvSpPr>
        <p:spPr bwMode="auto">
          <a:xfrm>
            <a:off x="2911475" y="3779838"/>
            <a:ext cx="292100" cy="0"/>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0" name="Line 82"/>
          <p:cNvSpPr>
            <a:spLocks noChangeShapeType="1"/>
          </p:cNvSpPr>
          <p:nvPr/>
        </p:nvSpPr>
        <p:spPr bwMode="auto">
          <a:xfrm>
            <a:off x="3448050" y="3779838"/>
            <a:ext cx="342900"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1" name="Line 83"/>
          <p:cNvSpPr>
            <a:spLocks noChangeShapeType="1"/>
          </p:cNvSpPr>
          <p:nvPr/>
        </p:nvSpPr>
        <p:spPr bwMode="auto">
          <a:xfrm>
            <a:off x="3790950" y="3779838"/>
            <a:ext cx="0" cy="493712"/>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2" name="Line 84"/>
          <p:cNvSpPr>
            <a:spLocks noChangeShapeType="1"/>
          </p:cNvSpPr>
          <p:nvPr/>
        </p:nvSpPr>
        <p:spPr bwMode="auto">
          <a:xfrm flipH="1">
            <a:off x="808038" y="4273550"/>
            <a:ext cx="2982912"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3" name="Line 85"/>
          <p:cNvSpPr>
            <a:spLocks noChangeShapeType="1"/>
          </p:cNvSpPr>
          <p:nvPr/>
        </p:nvSpPr>
        <p:spPr bwMode="auto">
          <a:xfrm>
            <a:off x="808038" y="4273550"/>
            <a:ext cx="0" cy="33020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4" name="Line 86"/>
          <p:cNvSpPr>
            <a:spLocks noChangeShapeType="1"/>
          </p:cNvSpPr>
          <p:nvPr/>
        </p:nvSpPr>
        <p:spPr bwMode="auto">
          <a:xfrm>
            <a:off x="808038" y="4603750"/>
            <a:ext cx="342900" cy="0"/>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5" name="Line 87"/>
          <p:cNvSpPr>
            <a:spLocks noChangeShapeType="1"/>
          </p:cNvSpPr>
          <p:nvPr/>
        </p:nvSpPr>
        <p:spPr bwMode="auto">
          <a:xfrm>
            <a:off x="3448050" y="4603750"/>
            <a:ext cx="342900"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6" name="Line 88"/>
          <p:cNvSpPr>
            <a:spLocks noChangeShapeType="1"/>
          </p:cNvSpPr>
          <p:nvPr/>
        </p:nvSpPr>
        <p:spPr bwMode="auto">
          <a:xfrm>
            <a:off x="3790950" y="4603750"/>
            <a:ext cx="0" cy="493713"/>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7" name="Line 89"/>
          <p:cNvSpPr>
            <a:spLocks noChangeShapeType="1"/>
          </p:cNvSpPr>
          <p:nvPr/>
        </p:nvSpPr>
        <p:spPr bwMode="auto">
          <a:xfrm flipH="1">
            <a:off x="808038" y="5097463"/>
            <a:ext cx="2982912"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8" name="Line 90"/>
          <p:cNvSpPr>
            <a:spLocks noChangeShapeType="1"/>
          </p:cNvSpPr>
          <p:nvPr/>
        </p:nvSpPr>
        <p:spPr bwMode="auto">
          <a:xfrm>
            <a:off x="808038" y="5097463"/>
            <a:ext cx="0" cy="328612"/>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09" name="Line 91"/>
          <p:cNvSpPr>
            <a:spLocks noChangeShapeType="1"/>
          </p:cNvSpPr>
          <p:nvPr/>
        </p:nvSpPr>
        <p:spPr bwMode="auto">
          <a:xfrm>
            <a:off x="808038" y="5426075"/>
            <a:ext cx="342900" cy="0"/>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mtClean="0">
                <a:ea typeface="MS PGothic" panose="020B0600070205080204" pitchFamily="34" charset="-128"/>
              </a:rPr>
              <a:t>Interfaces</a:t>
            </a:r>
          </a:p>
        </p:txBody>
      </p:sp>
      <p:sp>
        <p:nvSpPr>
          <p:cNvPr id="51203" name="Rectangle 3"/>
          <p:cNvSpPr>
            <a:spLocks noGrp="1" noChangeArrowheads="1"/>
          </p:cNvSpPr>
          <p:nvPr>
            <p:ph type="body" idx="1"/>
          </p:nvPr>
        </p:nvSpPr>
        <p:spPr/>
        <p:txBody>
          <a:bodyPr/>
          <a:lstStyle/>
          <a:p>
            <a:r>
              <a:rPr lang="en-US" altLang="en-US" smtClean="0">
                <a:ea typeface="MS PGothic" panose="020B0600070205080204" pitchFamily="34" charset="-128"/>
              </a:rPr>
              <a:t>Different views: overview, preview, review, peripheral view, shared view</a:t>
            </a:r>
          </a:p>
          <a:p>
            <a:r>
              <a:rPr lang="en-US" altLang="en-US" smtClean="0">
                <a:ea typeface="MS PGothic" panose="020B0600070205080204" pitchFamily="34" charset="-128"/>
              </a:rPr>
              <a:t>Different mechanisms for using the views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b="1" smtClean="0">
                <a:ea typeface="MS PGothic" panose="020B0600070205080204" pitchFamily="34" charset="-128"/>
                <a:cs typeface="Times New Roman" panose="02020603050405020304" pitchFamily="18" charset="0"/>
              </a:rPr>
              <a:t>Storyboard Example by Genre</a:t>
            </a:r>
            <a:endParaRPr lang="en-US" altLang="en-US" b="1" smtClean="0">
              <a:ea typeface="MS PGothic" panose="020B0600070205080204" pitchFamily="34" charset="-128"/>
            </a:endParaRPr>
          </a:p>
        </p:txBody>
      </p:sp>
      <p:sp>
        <p:nvSpPr>
          <p:cNvPr id="52227" name="Rectangle 4"/>
          <p:cNvSpPr>
            <a:spLocks noChangeArrowheads="1"/>
          </p:cNvSpPr>
          <p:nvPr/>
        </p:nvSpPr>
        <p:spPr bwMode="auto">
          <a:xfrm>
            <a:off x="1833563" y="2443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pic>
        <p:nvPicPr>
          <p:cNvPr id="52228" name="Picture 3" descr="genre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743200"/>
            <a:ext cx="69342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mtClean="0">
                <a:ea typeface="MS PGothic" panose="020B0600070205080204" pitchFamily="34" charset="-128"/>
              </a:rPr>
              <a:t>Array of keyframes, indexed by Faces </a:t>
            </a:r>
          </a:p>
        </p:txBody>
      </p:sp>
      <p:sp>
        <p:nvSpPr>
          <p:cNvPr id="53251" name="Rectangle 4"/>
          <p:cNvSpPr>
            <a:spLocks noChangeArrowheads="1"/>
          </p:cNvSpPr>
          <p:nvPr/>
        </p:nvSpPr>
        <p:spPr bwMode="auto">
          <a:xfrm>
            <a:off x="1828800"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pic>
        <p:nvPicPr>
          <p:cNvPr id="53252" name="Picture 3" descr="faces-seg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67000"/>
            <a:ext cx="70104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mtClean="0">
                <a:ea typeface="MS PGothic" panose="020B0600070205080204" pitchFamily="34" charset="-128"/>
              </a:rPr>
              <a:t>Array of keyframes, indexed by Brightness </a:t>
            </a:r>
          </a:p>
        </p:txBody>
      </p:sp>
      <p:sp>
        <p:nvSpPr>
          <p:cNvPr id="54275" name="Rectangle 4"/>
          <p:cNvSpPr>
            <a:spLocks noChangeArrowheads="1"/>
          </p:cNvSpPr>
          <p:nvPr/>
        </p:nvSpPr>
        <p:spPr bwMode="auto">
          <a:xfrm>
            <a:off x="1833563"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800">
              <a:latin typeface="Arial" panose="020B0604020202020204" pitchFamily="34" charset="0"/>
            </a:endParaRPr>
          </a:p>
        </p:txBody>
      </p:sp>
      <p:pic>
        <p:nvPicPr>
          <p:cNvPr id="54276" name="Picture 3" descr="bright-seg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14600"/>
            <a:ext cx="7539038"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smtClean="0">
                <a:ea typeface="MS PGothic" panose="020B0600070205080204" pitchFamily="34" charset="-128"/>
              </a:rPr>
              <a:t>Indexing in Context of Curation</a:t>
            </a:r>
          </a:p>
        </p:txBody>
      </p:sp>
      <p:sp>
        <p:nvSpPr>
          <p:cNvPr id="55299" name="Content Placeholder 2"/>
          <p:cNvSpPr>
            <a:spLocks noGrp="1"/>
          </p:cNvSpPr>
          <p:nvPr>
            <p:ph idx="1"/>
          </p:nvPr>
        </p:nvSpPr>
        <p:spPr/>
        <p:txBody>
          <a:bodyPr/>
          <a:lstStyle/>
          <a:p>
            <a:r>
              <a:rPr lang="en-US" altLang="en-US" smtClean="0">
                <a:ea typeface="MS PGothic" panose="020B0600070205080204" pitchFamily="34" charset="-128"/>
              </a:rPr>
              <a:t>Acquire</a:t>
            </a:r>
          </a:p>
          <a:p>
            <a:r>
              <a:rPr lang="en-US" altLang="en-US" smtClean="0">
                <a:ea typeface="MS PGothic" panose="020B0600070205080204" pitchFamily="34" charset="-128"/>
              </a:rPr>
              <a:t>Ingest</a:t>
            </a:r>
          </a:p>
          <a:p>
            <a:r>
              <a:rPr lang="en-US" altLang="en-US" b="1" smtClean="0">
                <a:ea typeface="MS PGothic" panose="020B0600070205080204" pitchFamily="34" charset="-128"/>
              </a:rPr>
              <a:t>Index</a:t>
            </a:r>
          </a:p>
          <a:p>
            <a:r>
              <a:rPr lang="en-US" altLang="en-US" smtClean="0">
                <a:ea typeface="MS PGothic" panose="020B0600070205080204" pitchFamily="34" charset="-128"/>
              </a:rPr>
              <a:t>Preserve</a:t>
            </a:r>
          </a:p>
          <a:p>
            <a:r>
              <a:rPr lang="en-US" altLang="en-US" smtClean="0">
                <a:ea typeface="MS PGothic" panose="020B0600070205080204" pitchFamily="34" charset="-128"/>
              </a:rPr>
              <a:t>Access</a:t>
            </a:r>
          </a:p>
          <a:p>
            <a:r>
              <a:rPr lang="en-US" altLang="en-US" smtClean="0">
                <a:ea typeface="MS PGothic" panose="020B0600070205080204" pitchFamily="34" charset="-128"/>
              </a:rPr>
              <a:t>Understand/interpret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smtClean="0">
                <a:ea typeface="MS PGothic" panose="020B0600070205080204" pitchFamily="34" charset="-128"/>
              </a:rPr>
              <a:t>Data Management Policies</a:t>
            </a:r>
          </a:p>
        </p:txBody>
      </p:sp>
      <p:sp>
        <p:nvSpPr>
          <p:cNvPr id="56323" name="Content Placeholder 2"/>
          <p:cNvSpPr>
            <a:spLocks noGrp="1"/>
          </p:cNvSpPr>
          <p:nvPr>
            <p:ph idx="1"/>
          </p:nvPr>
        </p:nvSpPr>
        <p:spPr/>
        <p:txBody>
          <a:bodyPr/>
          <a:lstStyle/>
          <a:p>
            <a:r>
              <a:rPr lang="en-US" altLang="en-US" sz="2800" smtClean="0">
                <a:ea typeface="MS PGothic" panose="020B0600070205080204" pitchFamily="34" charset="-128"/>
              </a:rPr>
              <a:t>Scores of decisions are made about acquisition, indexing, access, retention, and use.  These decisions should be instantiated in policies</a:t>
            </a:r>
          </a:p>
          <a:p>
            <a:r>
              <a:rPr lang="en-US" altLang="en-US" sz="2800" smtClean="0">
                <a:ea typeface="MS PGothic" panose="020B0600070205080204" pitchFamily="34" charset="-128"/>
              </a:rPr>
              <a:t>Example for Indexing</a:t>
            </a:r>
          </a:p>
          <a:p>
            <a:pPr lvl="1"/>
            <a:r>
              <a:rPr lang="en-US" altLang="en-US" sz="2000" smtClean="0">
                <a:ea typeface="MS PGothic" panose="020B0600070205080204" pitchFamily="34" charset="-128"/>
              </a:rPr>
              <a:t>What features to index?  [classification]</a:t>
            </a:r>
          </a:p>
          <a:p>
            <a:pPr lvl="1"/>
            <a:r>
              <a:rPr lang="en-US" altLang="en-US" sz="2000" smtClean="0">
                <a:ea typeface="MS PGothic" panose="020B0600070205080204" pitchFamily="34" charset="-128"/>
              </a:rPr>
              <a:t>How to assign values? [cataloging, tagging]</a:t>
            </a:r>
          </a:p>
          <a:p>
            <a:pPr lvl="1"/>
            <a:r>
              <a:rPr lang="en-US" altLang="en-US" sz="2000" smtClean="0">
                <a:ea typeface="MS PGothic" panose="020B0600070205080204" pitchFamily="34" charset="-128"/>
              </a:rPr>
              <a:t>Procedure for tagging? (e.g., manual, automatic, crowd sourced)</a:t>
            </a:r>
          </a:p>
          <a:p>
            <a:pPr lvl="1"/>
            <a:r>
              <a:rPr lang="en-US" altLang="en-US" sz="2000" smtClean="0">
                <a:ea typeface="MS PGothic" panose="020B0600070205080204" pitchFamily="34" charset="-128"/>
              </a:rPr>
              <a:t>How to store or link data and tag?</a:t>
            </a:r>
          </a:p>
          <a:p>
            <a:pPr lvl="1"/>
            <a:r>
              <a:rPr lang="en-US" altLang="en-US" sz="2000" smtClean="0">
                <a:ea typeface="MS PGothic" panose="020B0600070205080204" pitchFamily="34" charset="-128"/>
              </a:rPr>
              <a:t>How to store or link workflow?</a:t>
            </a:r>
          </a:p>
          <a:p>
            <a:r>
              <a:rPr lang="en-US" altLang="en-US" sz="2800" smtClean="0">
                <a:ea typeface="MS PGothic" panose="020B0600070205080204" pitchFamily="34" charset="-128"/>
              </a:rPr>
              <a:t>Policies are constrained by costs, benefits, risks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Data curation and data Science</a:t>
            </a:r>
            <a:endParaRPr lang="en-US" dirty="0"/>
          </a:p>
        </p:txBody>
      </p:sp>
      <p:sp>
        <p:nvSpPr>
          <p:cNvPr id="5" name="Text Placeholder 4"/>
          <p:cNvSpPr>
            <a:spLocks noGrp="1"/>
          </p:cNvSpPr>
          <p:nvPr>
            <p:ph type="body" idx="1"/>
          </p:nvPr>
        </p:nvSpPr>
        <p:spPr/>
        <p:txBody>
          <a:bodyPr/>
          <a:lstStyle/>
          <a:p>
            <a:pPr>
              <a:buFont typeface="Arial" charset="0"/>
              <a:buNone/>
              <a:defRPr/>
            </a:pPr>
            <a:r>
              <a:rPr lang="en-US" dirty="0" smtClean="0"/>
              <a:t>Part 4</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smtClean="0">
                <a:ea typeface="MS PGothic" panose="020B0600070205080204" pitchFamily="34" charset="-128"/>
              </a:rPr>
              <a:t>Data as Popular Concept</a:t>
            </a:r>
          </a:p>
        </p:txBody>
      </p:sp>
      <p:sp>
        <p:nvSpPr>
          <p:cNvPr id="59395" name="Content Placeholder 2"/>
          <p:cNvSpPr>
            <a:spLocks noGrp="1"/>
          </p:cNvSpPr>
          <p:nvPr>
            <p:ph idx="1"/>
          </p:nvPr>
        </p:nvSpPr>
        <p:spPr>
          <a:xfrm>
            <a:off x="457200" y="1447800"/>
            <a:ext cx="8229600" cy="4525963"/>
          </a:xfrm>
        </p:spPr>
        <p:txBody>
          <a:bodyPr/>
          <a:lstStyle/>
          <a:p>
            <a:r>
              <a:rPr lang="en-US" altLang="en-US" sz="2800" smtClean="0">
                <a:ea typeface="MS PGothic" panose="020B0600070205080204" pitchFamily="34" charset="-128"/>
              </a:rPr>
              <a:t>Signal-data-information-knowledge taxonomy</a:t>
            </a:r>
          </a:p>
          <a:p>
            <a:pPr lvl="1"/>
            <a:r>
              <a:rPr lang="en-US" altLang="en-US" sz="2000" smtClean="0">
                <a:ea typeface="MS PGothic" panose="020B0600070205080204" pitchFamily="34" charset="-128"/>
              </a:rPr>
              <a:t>Classic information science</a:t>
            </a:r>
          </a:p>
          <a:p>
            <a:r>
              <a:rPr lang="en-US" altLang="en-US" sz="2800" smtClean="0">
                <a:ea typeface="MS PGothic" panose="020B0600070205080204" pitchFamily="34" charset="-128"/>
              </a:rPr>
              <a:t>Data volume, variety, velocity, and veracity</a:t>
            </a:r>
          </a:p>
          <a:p>
            <a:pPr lvl="1"/>
            <a:r>
              <a:rPr lang="en-US" altLang="en-US" sz="2000" smtClean="0">
                <a:ea typeface="MS PGothic" panose="020B0600070205080204" pitchFamily="34" charset="-128"/>
              </a:rPr>
              <a:t>Digital environment drives each of the v’s</a:t>
            </a:r>
          </a:p>
          <a:p>
            <a:r>
              <a:rPr lang="en-US" altLang="en-US" sz="2800" smtClean="0">
                <a:ea typeface="MS PGothic" panose="020B0600070205080204" pitchFamily="34" charset="-128"/>
              </a:rPr>
              <a:t>GOOD data rather than big data</a:t>
            </a:r>
          </a:p>
          <a:p>
            <a:pPr lvl="1"/>
            <a:r>
              <a:rPr lang="en-US" altLang="en-US" sz="2000" smtClean="0">
                <a:ea typeface="MS PGothic" panose="020B0600070205080204" pitchFamily="34" charset="-128"/>
              </a:rPr>
              <a:t>Good critical to good inferences and decisions</a:t>
            </a:r>
          </a:p>
          <a:p>
            <a:r>
              <a:rPr lang="en-US" altLang="en-US" sz="2800" smtClean="0">
                <a:ea typeface="MS PGothic" panose="020B0600070205080204" pitchFamily="34" charset="-128"/>
              </a:rPr>
              <a:t>Information scientists are concerned with the entire data life cycle</a:t>
            </a:r>
          </a:p>
          <a:p>
            <a:r>
              <a:rPr lang="en-US" altLang="en-US" sz="2800" smtClean="0">
                <a:ea typeface="MS PGothic" panose="020B0600070205080204" pitchFamily="34" charset="-128"/>
              </a:rPr>
              <a:t>Data curation depends on defining and operationalizing policies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Data and information context</a:t>
            </a:r>
            <a:endParaRPr lang="en-US" dirty="0"/>
          </a:p>
        </p:txBody>
      </p:sp>
      <p:sp>
        <p:nvSpPr>
          <p:cNvPr id="5" name="Text Placeholder 4"/>
          <p:cNvSpPr>
            <a:spLocks noGrp="1"/>
          </p:cNvSpPr>
          <p:nvPr>
            <p:ph type="body" idx="1"/>
          </p:nvPr>
        </p:nvSpPr>
        <p:spPr/>
        <p:txBody>
          <a:bodyPr/>
          <a:lstStyle/>
          <a:p>
            <a:pPr>
              <a:buFont typeface="Arial" charset="0"/>
              <a:buNone/>
              <a:defRPr/>
            </a:pPr>
            <a:r>
              <a:rPr lang="en-US" dirty="0" smtClean="0"/>
              <a:t>Part 1</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3"/>
          <p:cNvGraphicFramePr>
            <a:graphicFrameLocks noChangeAspect="1"/>
          </p:cNvGraphicFramePr>
          <p:nvPr/>
        </p:nvGraphicFramePr>
        <p:xfrm>
          <a:off x="554038" y="1090613"/>
          <a:ext cx="7426325" cy="5457825"/>
        </p:xfrm>
        <a:graphic>
          <a:graphicData uri="http://schemas.openxmlformats.org/presentationml/2006/ole">
            <mc:AlternateContent xmlns:mc="http://schemas.openxmlformats.org/markup-compatibility/2006">
              <mc:Choice xmlns:v="urn:schemas-microsoft-com:vml" Requires="v">
                <p:oleObj spid="_x0000_s61448" name="Document" r:id="rId3" imgW="5956042" imgH="4363566" progId="Word.Document.12">
                  <p:embed/>
                </p:oleObj>
              </mc:Choice>
              <mc:Fallback>
                <p:oleObj name="Document" r:id="rId3" imgW="5956042" imgH="4363566" progId="Word.Document.1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38" y="1090613"/>
                        <a:ext cx="742632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3" name="Title 1"/>
          <p:cNvSpPr>
            <a:spLocks noGrp="1"/>
          </p:cNvSpPr>
          <p:nvPr>
            <p:ph type="title"/>
          </p:nvPr>
        </p:nvSpPr>
        <p:spPr>
          <a:xfrm>
            <a:off x="457200" y="519113"/>
            <a:ext cx="7620000" cy="1143000"/>
          </a:xfrm>
        </p:spPr>
        <p:txBody>
          <a:bodyPr/>
          <a:lstStyle/>
          <a:p>
            <a:r>
              <a:rPr lang="en-US" altLang="en-US" sz="3200" smtClean="0">
                <a:ea typeface="MS PGothic" panose="020B0600070205080204" pitchFamily="34" charset="-128"/>
              </a:rPr>
              <a:t>Why is research data stewardship complex?</a:t>
            </a:r>
            <a:r>
              <a:rPr lang="en-US" altLang="en-US" smtClean="0">
                <a:ea typeface="MS PGothic" panose="020B0600070205080204" pitchFamily="34" charset="-128"/>
              </a:rPr>
              <a:t/>
            </a:r>
            <a:br>
              <a:rPr lang="en-US" altLang="en-US" smtClean="0">
                <a:ea typeface="MS PGothic" panose="020B0600070205080204" pitchFamily="34" charset="-128"/>
              </a:rPr>
            </a:br>
            <a:endParaRPr lang="en-US" altLang="en-US" smtClean="0">
              <a:ea typeface="MS PGothic" panose="020B0600070205080204" pitchFamily="34"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oup 2"/>
          <p:cNvGrpSpPr>
            <a:grpSpLocks/>
          </p:cNvGrpSpPr>
          <p:nvPr/>
        </p:nvGrpSpPr>
        <p:grpSpPr bwMode="auto">
          <a:xfrm rot="-2577267">
            <a:off x="2041525" y="1347788"/>
            <a:ext cx="4702175" cy="4473575"/>
            <a:chOff x="2722604" y="654907"/>
            <a:chExt cx="6268995" cy="5964196"/>
          </a:xfrm>
        </p:grpSpPr>
        <p:sp>
          <p:nvSpPr>
            <p:cNvPr id="5" name="Flowchart: Manual Operation 4"/>
            <p:cNvSpPr/>
            <p:nvPr/>
          </p:nvSpPr>
          <p:spPr>
            <a:xfrm>
              <a:off x="5201946" y="652564"/>
              <a:ext cx="1316447" cy="2241335"/>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Flowchart: Manual Operation 5"/>
            <p:cNvSpPr/>
            <p:nvPr/>
          </p:nvSpPr>
          <p:spPr>
            <a:xfrm rot="10800000">
              <a:off x="5198697" y="4377013"/>
              <a:ext cx="1316447" cy="224133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lowchart: Manual Operation 6"/>
            <p:cNvSpPr/>
            <p:nvPr/>
          </p:nvSpPr>
          <p:spPr>
            <a:xfrm rot="16200000">
              <a:off x="3185323" y="2428764"/>
              <a:ext cx="1316441" cy="2241345"/>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Flowchart: Manual Operation 7"/>
            <p:cNvSpPr/>
            <p:nvPr/>
          </p:nvSpPr>
          <p:spPr>
            <a:xfrm rot="5400000">
              <a:off x="7215110" y="2427098"/>
              <a:ext cx="1316441" cy="224134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 name="Flowchart: Connector 1"/>
            <p:cNvSpPr/>
            <p:nvPr/>
          </p:nvSpPr>
          <p:spPr>
            <a:xfrm>
              <a:off x="5198301" y="3000450"/>
              <a:ext cx="1267767" cy="12614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 name="TextBox 3"/>
          <p:cNvSpPr txBox="1"/>
          <p:nvPr/>
        </p:nvSpPr>
        <p:spPr>
          <a:xfrm>
            <a:off x="2909888" y="2174875"/>
            <a:ext cx="852487" cy="346075"/>
          </a:xfrm>
          <a:prstGeom prst="rect">
            <a:avLst/>
          </a:prstGeom>
          <a:noFill/>
        </p:spPr>
        <p:txBody>
          <a:bodyPr>
            <a:spAutoFit/>
          </a:bodyPr>
          <a:lstStyle/>
          <a:p>
            <a:pPr>
              <a:defRPr/>
            </a:pPr>
            <a:r>
              <a:rPr lang="en-US" sz="825" dirty="0"/>
              <a:t>Information</a:t>
            </a:r>
          </a:p>
          <a:p>
            <a:pPr>
              <a:defRPr/>
            </a:pPr>
            <a:r>
              <a:rPr lang="en-US" sz="825" dirty="0"/>
              <a:t>Science</a:t>
            </a:r>
          </a:p>
        </p:txBody>
      </p:sp>
      <p:sp>
        <p:nvSpPr>
          <p:cNvPr id="9" name="TextBox 8"/>
          <p:cNvSpPr txBox="1"/>
          <p:nvPr/>
        </p:nvSpPr>
        <p:spPr>
          <a:xfrm>
            <a:off x="5030788" y="4379913"/>
            <a:ext cx="852487" cy="346075"/>
          </a:xfrm>
          <a:prstGeom prst="rect">
            <a:avLst/>
          </a:prstGeom>
          <a:noFill/>
        </p:spPr>
        <p:txBody>
          <a:bodyPr>
            <a:spAutoFit/>
          </a:bodyPr>
          <a:lstStyle/>
          <a:p>
            <a:pPr>
              <a:defRPr/>
            </a:pPr>
            <a:r>
              <a:rPr lang="en-US" sz="825" dirty="0"/>
              <a:t>Computer</a:t>
            </a:r>
          </a:p>
          <a:p>
            <a:pPr>
              <a:defRPr/>
            </a:pPr>
            <a:r>
              <a:rPr lang="en-US" sz="825" dirty="0"/>
              <a:t>Science</a:t>
            </a:r>
          </a:p>
        </p:txBody>
      </p:sp>
      <p:sp>
        <p:nvSpPr>
          <p:cNvPr id="10" name="TextBox 9"/>
          <p:cNvSpPr txBox="1"/>
          <p:nvPr/>
        </p:nvSpPr>
        <p:spPr>
          <a:xfrm>
            <a:off x="2909888" y="4443413"/>
            <a:ext cx="852487" cy="219075"/>
          </a:xfrm>
          <a:prstGeom prst="rect">
            <a:avLst/>
          </a:prstGeom>
          <a:noFill/>
        </p:spPr>
        <p:txBody>
          <a:bodyPr>
            <a:spAutoFit/>
          </a:bodyPr>
          <a:lstStyle/>
          <a:p>
            <a:pPr>
              <a:defRPr/>
            </a:pPr>
            <a:r>
              <a:rPr lang="en-US" sz="825" dirty="0"/>
              <a:t>Statistics</a:t>
            </a:r>
          </a:p>
        </p:txBody>
      </p:sp>
      <p:sp>
        <p:nvSpPr>
          <p:cNvPr id="11" name="TextBox 10"/>
          <p:cNvSpPr txBox="1"/>
          <p:nvPr/>
        </p:nvSpPr>
        <p:spPr>
          <a:xfrm>
            <a:off x="5286375" y="2122488"/>
            <a:ext cx="852488" cy="346075"/>
          </a:xfrm>
          <a:prstGeom prst="rect">
            <a:avLst/>
          </a:prstGeom>
          <a:noFill/>
        </p:spPr>
        <p:txBody>
          <a:bodyPr>
            <a:spAutoFit/>
          </a:bodyPr>
          <a:lstStyle/>
          <a:p>
            <a:pPr>
              <a:defRPr/>
            </a:pPr>
            <a:r>
              <a:rPr lang="en-US" sz="825" dirty="0"/>
              <a:t>Knowledge</a:t>
            </a:r>
          </a:p>
          <a:p>
            <a:pPr>
              <a:defRPr/>
            </a:pPr>
            <a:r>
              <a:rPr lang="en-US" sz="825" dirty="0"/>
              <a:t>Domain</a:t>
            </a:r>
          </a:p>
        </p:txBody>
      </p:sp>
      <p:sp>
        <p:nvSpPr>
          <p:cNvPr id="12" name="TextBox 11"/>
          <p:cNvSpPr txBox="1"/>
          <p:nvPr/>
        </p:nvSpPr>
        <p:spPr>
          <a:xfrm>
            <a:off x="4110038" y="3400425"/>
            <a:ext cx="600075" cy="346075"/>
          </a:xfrm>
          <a:prstGeom prst="rect">
            <a:avLst/>
          </a:prstGeom>
          <a:noFill/>
        </p:spPr>
        <p:txBody>
          <a:bodyPr>
            <a:spAutoFit/>
          </a:bodyPr>
          <a:lstStyle/>
          <a:p>
            <a:pPr algn="just">
              <a:defRPr/>
            </a:pPr>
            <a:r>
              <a:rPr lang="en-US" sz="825" dirty="0"/>
              <a:t>  Data</a:t>
            </a:r>
          </a:p>
          <a:p>
            <a:pPr>
              <a:defRPr/>
            </a:pPr>
            <a:r>
              <a:rPr lang="en-US" sz="825" dirty="0"/>
              <a:t>Science</a:t>
            </a:r>
          </a:p>
        </p:txBody>
      </p:sp>
      <p:sp>
        <p:nvSpPr>
          <p:cNvPr id="62472" name="TextBox 12"/>
          <p:cNvSpPr txBox="1">
            <a:spLocks noChangeArrowheads="1"/>
          </p:cNvSpPr>
          <p:nvPr/>
        </p:nvSpPr>
        <p:spPr bwMode="auto">
          <a:xfrm>
            <a:off x="3729038" y="795338"/>
            <a:ext cx="17494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Organization</a:t>
            </a:r>
          </a:p>
          <a:p>
            <a:pPr>
              <a:spcBef>
                <a:spcPct val="0"/>
              </a:spcBef>
              <a:buFontTx/>
              <a:buNone/>
            </a:pPr>
            <a:r>
              <a:rPr lang="en-US" altLang="en-US" sz="1800">
                <a:latin typeface="Arial" panose="020B0604020202020204" pitchFamily="34" charset="0"/>
              </a:rPr>
              <a:t>Metadata</a:t>
            </a:r>
          </a:p>
          <a:p>
            <a:pPr>
              <a:spcBef>
                <a:spcPct val="0"/>
              </a:spcBef>
              <a:buFontTx/>
              <a:buNone/>
            </a:pPr>
            <a:r>
              <a:rPr lang="en-US" altLang="en-US" sz="1800">
                <a:latin typeface="Arial" panose="020B0604020202020204" pitchFamily="34" charset="0"/>
              </a:rPr>
              <a:t>Ethics</a:t>
            </a:r>
          </a:p>
          <a:p>
            <a:pPr>
              <a:spcBef>
                <a:spcPct val="0"/>
              </a:spcBef>
              <a:buFontTx/>
              <a:buNone/>
            </a:pPr>
            <a:r>
              <a:rPr lang="en-US" altLang="en-US" sz="1800">
                <a:latin typeface="Arial" panose="020B0604020202020204" pitchFamily="34" charset="0"/>
              </a:rPr>
              <a:t>Representation</a:t>
            </a:r>
          </a:p>
          <a:p>
            <a:pPr>
              <a:spcBef>
                <a:spcPct val="0"/>
              </a:spcBef>
              <a:buFontTx/>
              <a:buNone/>
            </a:pPr>
            <a:r>
              <a:rPr lang="en-US" altLang="en-US" sz="1800">
                <a:latin typeface="Arial" panose="020B0604020202020204" pitchFamily="34" charset="0"/>
              </a:rPr>
              <a:t>Preservation</a:t>
            </a:r>
          </a:p>
          <a:p>
            <a:pPr>
              <a:spcBef>
                <a:spcPct val="0"/>
              </a:spcBef>
              <a:buFontTx/>
              <a:buNone/>
            </a:pPr>
            <a:endParaRPr lang="en-US" altLang="en-US" sz="1800">
              <a:latin typeface="Arial" panose="020B0604020202020204" pitchFamily="34" charset="0"/>
            </a:endParaRPr>
          </a:p>
        </p:txBody>
      </p:sp>
      <p:sp>
        <p:nvSpPr>
          <p:cNvPr id="62473" name="TextBox 13"/>
          <p:cNvSpPr txBox="1">
            <a:spLocks noChangeArrowheads="1"/>
          </p:cNvSpPr>
          <p:nvPr/>
        </p:nvSpPr>
        <p:spPr bwMode="auto">
          <a:xfrm>
            <a:off x="5951538" y="2947988"/>
            <a:ext cx="13128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Context</a:t>
            </a:r>
          </a:p>
          <a:p>
            <a:pPr>
              <a:spcBef>
                <a:spcPct val="0"/>
              </a:spcBef>
              <a:buFontTx/>
              <a:buNone/>
            </a:pPr>
            <a:r>
              <a:rPr lang="en-US" altLang="en-US" sz="1800">
                <a:latin typeface="Arial" panose="020B0604020202020204" pitchFamily="34" charset="0"/>
              </a:rPr>
              <a:t>Content</a:t>
            </a:r>
          </a:p>
          <a:p>
            <a:pPr>
              <a:spcBef>
                <a:spcPct val="0"/>
              </a:spcBef>
              <a:buFontTx/>
              <a:buNone/>
            </a:pPr>
            <a:r>
              <a:rPr lang="en-US" altLang="en-US" sz="1800">
                <a:latin typeface="Arial" panose="020B0604020202020204" pitchFamily="34" charset="0"/>
              </a:rPr>
              <a:t>Culture </a:t>
            </a:r>
          </a:p>
          <a:p>
            <a:pPr>
              <a:spcBef>
                <a:spcPct val="0"/>
              </a:spcBef>
              <a:buFontTx/>
              <a:buNone/>
            </a:pPr>
            <a:r>
              <a:rPr lang="en-US" altLang="en-US" sz="1800">
                <a:latin typeface="Arial" panose="020B0604020202020204" pitchFamily="34" charset="0"/>
              </a:rPr>
              <a:t>Application</a:t>
            </a:r>
          </a:p>
          <a:p>
            <a:pPr>
              <a:spcBef>
                <a:spcPct val="0"/>
              </a:spcBef>
              <a:buFontTx/>
              <a:buNone/>
            </a:pPr>
            <a:endParaRPr lang="en-US" altLang="en-US" sz="1800">
              <a:latin typeface="Arial" panose="020B0604020202020204" pitchFamily="34" charset="0"/>
            </a:endParaRPr>
          </a:p>
        </p:txBody>
      </p:sp>
      <p:sp>
        <p:nvSpPr>
          <p:cNvPr id="62474" name="TextBox 14"/>
          <p:cNvSpPr txBox="1">
            <a:spLocks noChangeArrowheads="1"/>
          </p:cNvSpPr>
          <p:nvPr/>
        </p:nvSpPr>
        <p:spPr bwMode="auto">
          <a:xfrm>
            <a:off x="3370263" y="4989513"/>
            <a:ext cx="24415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Algorithms</a:t>
            </a:r>
          </a:p>
          <a:p>
            <a:pPr>
              <a:spcBef>
                <a:spcPct val="0"/>
              </a:spcBef>
              <a:buFontTx/>
              <a:buNone/>
            </a:pPr>
            <a:r>
              <a:rPr lang="en-US" altLang="en-US" sz="1800">
                <a:latin typeface="Arial" panose="020B0604020202020204" pitchFamily="34" charset="0"/>
              </a:rPr>
              <a:t>Efficiency</a:t>
            </a:r>
          </a:p>
          <a:p>
            <a:pPr>
              <a:spcBef>
                <a:spcPct val="0"/>
              </a:spcBef>
              <a:buFontTx/>
              <a:buNone/>
            </a:pPr>
            <a:r>
              <a:rPr lang="en-US" altLang="en-US" sz="1800">
                <a:latin typeface="Arial" panose="020B0604020202020204" pitchFamily="34" charset="0"/>
              </a:rPr>
              <a:t>Machine architectures</a:t>
            </a:r>
          </a:p>
          <a:p>
            <a:pPr>
              <a:spcBef>
                <a:spcPct val="0"/>
              </a:spcBef>
              <a:buFontTx/>
              <a:buNone/>
            </a:pPr>
            <a:r>
              <a:rPr lang="en-US" altLang="en-US" sz="1800">
                <a:latin typeface="Arial" panose="020B0604020202020204" pitchFamily="34" charset="0"/>
              </a:rPr>
              <a:t>Automated processes</a:t>
            </a:r>
          </a:p>
        </p:txBody>
      </p:sp>
      <p:sp>
        <p:nvSpPr>
          <p:cNvPr id="62475" name="TextBox 15"/>
          <p:cNvSpPr txBox="1">
            <a:spLocks noChangeArrowheads="1"/>
          </p:cNvSpPr>
          <p:nvPr/>
        </p:nvSpPr>
        <p:spPr bwMode="auto">
          <a:xfrm>
            <a:off x="1724025" y="2973388"/>
            <a:ext cx="17240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Summarization</a:t>
            </a:r>
          </a:p>
          <a:p>
            <a:pPr>
              <a:spcBef>
                <a:spcPct val="0"/>
              </a:spcBef>
              <a:buFontTx/>
              <a:buNone/>
            </a:pPr>
            <a:r>
              <a:rPr lang="en-US" altLang="en-US" sz="1800">
                <a:latin typeface="Arial" panose="020B0604020202020204" pitchFamily="34" charset="0"/>
              </a:rPr>
              <a:t>Inference</a:t>
            </a:r>
          </a:p>
          <a:p>
            <a:pPr>
              <a:spcBef>
                <a:spcPct val="0"/>
              </a:spcBef>
              <a:buFontTx/>
              <a:buNone/>
            </a:pPr>
            <a:r>
              <a:rPr lang="en-US" altLang="en-US" sz="1800">
                <a:latin typeface="Arial" panose="020B0604020202020204" pitchFamily="34" charset="0"/>
              </a:rPr>
              <a:t>Modeling</a:t>
            </a:r>
          </a:p>
          <a:p>
            <a:pPr>
              <a:spcBef>
                <a:spcPct val="0"/>
              </a:spcBef>
              <a:buFontTx/>
              <a:buNone/>
            </a:pPr>
            <a:r>
              <a:rPr lang="en-US" altLang="en-US" sz="1800">
                <a:latin typeface="Arial" panose="020B0604020202020204" pitchFamily="34" charset="0"/>
              </a:rPr>
              <a:t>Evaluation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smtClean="0">
                <a:ea typeface="MS PGothic" panose="020B0600070205080204" pitchFamily="34" charset="-128"/>
              </a:rPr>
              <a:t>Information &amp; Data Science</a:t>
            </a:r>
          </a:p>
        </p:txBody>
      </p:sp>
      <p:sp>
        <p:nvSpPr>
          <p:cNvPr id="63491" name="Content Placeholder 2"/>
          <p:cNvSpPr>
            <a:spLocks noGrp="1"/>
          </p:cNvSpPr>
          <p:nvPr>
            <p:ph idx="1"/>
          </p:nvPr>
        </p:nvSpPr>
        <p:spPr>
          <a:xfrm>
            <a:off x="457200" y="1406525"/>
            <a:ext cx="8229600" cy="4525963"/>
          </a:xfrm>
        </p:spPr>
        <p:txBody>
          <a:bodyPr/>
          <a:lstStyle/>
          <a:p>
            <a:r>
              <a:rPr lang="en-US" altLang="en-US" sz="1800" smtClean="0">
                <a:ea typeface="MS PGothic" panose="020B0600070205080204" pitchFamily="34" charset="-128"/>
              </a:rPr>
              <a:t>Information scientists are concerned with the entire data life cycle and also with the socio-cultural issues associated with data collection and use.  Some examples include:</a:t>
            </a:r>
          </a:p>
          <a:p>
            <a:pPr lvl="1"/>
            <a:r>
              <a:rPr lang="en-US" altLang="en-US" sz="1600" smtClean="0">
                <a:ea typeface="MS PGothic" panose="020B0600070205080204" pitchFamily="34" charset="-128"/>
              </a:rPr>
              <a:t>Ethical and legal conditions associated with data collection (e.g. informed consent, privacy, and legal regulations);</a:t>
            </a:r>
          </a:p>
          <a:p>
            <a:pPr lvl="1"/>
            <a:r>
              <a:rPr lang="en-US" altLang="en-US" sz="1600" smtClean="0">
                <a:ea typeface="MS PGothic" panose="020B0600070205080204" pitchFamily="34" charset="-128"/>
              </a:rPr>
              <a:t>Appraisal, data quality, and cleaning;</a:t>
            </a:r>
          </a:p>
          <a:p>
            <a:pPr lvl="1"/>
            <a:r>
              <a:rPr lang="en-US" altLang="en-US" sz="1600" smtClean="0">
                <a:ea typeface="MS PGothic" panose="020B0600070205080204" pitchFamily="34" charset="-128"/>
              </a:rPr>
              <a:t>Metadata assignment that  documents context (e.g. units of measure, conditions of sensors, and vocabulary controls)  both for machine efficiency and human interpretation;</a:t>
            </a:r>
          </a:p>
          <a:p>
            <a:pPr lvl="1"/>
            <a:r>
              <a:rPr lang="en-US" altLang="en-US" sz="1600" smtClean="0">
                <a:ea typeface="MS PGothic" panose="020B0600070205080204" pitchFamily="34" charset="-128"/>
              </a:rPr>
              <a:t>Storage and preservation of data (e.g. replication and authentication policies) and associated traces of processing and use (e.g. documentation of data cleaning, analysis algorithms applied, and overall workflows);</a:t>
            </a:r>
          </a:p>
          <a:p>
            <a:pPr lvl="1"/>
            <a:r>
              <a:rPr lang="en-US" altLang="en-US" sz="1600" smtClean="0">
                <a:ea typeface="MS PGothic" panose="020B0600070205080204" pitchFamily="34" charset="-128"/>
              </a:rPr>
              <a:t>Evaluation of conclusions based on data exploration and analysis and making the data and workflows findable and reusable.</a:t>
            </a:r>
          </a:p>
          <a:p>
            <a:pPr lvl="1"/>
            <a:r>
              <a:rPr lang="en-US" altLang="en-US" sz="1600" smtClean="0">
                <a:ea typeface="MS PGothic" panose="020B0600070205080204" pitchFamily="34" charset="-128"/>
              </a:rPr>
              <a:t> Metadata assignment in documents context both for machine efficiency and human interpretation.  </a:t>
            </a:r>
          </a:p>
          <a:p>
            <a:endParaRPr lang="en-US" altLang="en-US" smtClean="0">
              <a:ea typeface="MS PGothic" panose="020B0600070205080204"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55613" y="141288"/>
            <a:ext cx="8229600" cy="1143000"/>
          </a:xfrm>
        </p:spPr>
        <p:txBody>
          <a:bodyPr/>
          <a:lstStyle/>
          <a:p>
            <a:r>
              <a:rPr lang="en-US" altLang="en-US" smtClean="0">
                <a:ea typeface="MS PGothic" panose="020B0600070205080204" pitchFamily="34" charset="-128"/>
              </a:rPr>
              <a:t>SILS Data Curation Perspective</a:t>
            </a:r>
          </a:p>
        </p:txBody>
      </p:sp>
      <p:sp>
        <p:nvSpPr>
          <p:cNvPr id="64515" name="Content Placeholder 2"/>
          <p:cNvSpPr>
            <a:spLocks noGrp="1"/>
          </p:cNvSpPr>
          <p:nvPr>
            <p:ph idx="1"/>
          </p:nvPr>
        </p:nvSpPr>
        <p:spPr>
          <a:xfrm>
            <a:off x="533400" y="1143000"/>
            <a:ext cx="8229600" cy="4525963"/>
          </a:xfrm>
        </p:spPr>
        <p:txBody>
          <a:bodyPr/>
          <a:lstStyle/>
          <a:p>
            <a:r>
              <a:rPr lang="en-US" altLang="en-US" sz="1800" smtClean="0">
                <a:ea typeface="MS PGothic" panose="020B0600070205080204" pitchFamily="34" charset="-128"/>
              </a:rPr>
              <a:t>Application/domain area(s)</a:t>
            </a:r>
          </a:p>
          <a:p>
            <a:pPr lvl="1"/>
            <a:r>
              <a:rPr lang="en-US" altLang="en-US" sz="1800" smtClean="0">
                <a:ea typeface="MS PGothic" panose="020B0600070205080204" pitchFamily="34" charset="-128"/>
              </a:rPr>
              <a:t>Defining research questions, data collection</a:t>
            </a:r>
          </a:p>
          <a:p>
            <a:r>
              <a:rPr lang="en-US" altLang="en-US" sz="1800" smtClean="0">
                <a:ea typeface="MS PGothic" panose="020B0600070205080204" pitchFamily="34" charset="-128"/>
              </a:rPr>
              <a:t>Data/metadata quality and validity</a:t>
            </a:r>
          </a:p>
          <a:p>
            <a:pPr lvl="1"/>
            <a:r>
              <a:rPr lang="en-US" altLang="en-US" sz="1800" smtClean="0">
                <a:ea typeface="MS PGothic" panose="020B0600070205080204" pitchFamily="34" charset="-128"/>
              </a:rPr>
              <a:t>Description/metadata, provenance, intellectual control, handling heterogeneous data types, data management</a:t>
            </a:r>
          </a:p>
          <a:p>
            <a:r>
              <a:rPr lang="en-US" altLang="en-US" sz="1800" smtClean="0">
                <a:ea typeface="MS PGothic" panose="020B0600070205080204" pitchFamily="34" charset="-128"/>
              </a:rPr>
              <a:t>Storage and access</a:t>
            </a:r>
          </a:p>
          <a:p>
            <a:pPr lvl="1"/>
            <a:r>
              <a:rPr lang="en-US" altLang="en-US" sz="1800" smtClean="0">
                <a:ea typeface="MS PGothic" panose="020B0600070205080204" pitchFamily="34" charset="-128"/>
              </a:rPr>
              <a:t>Storage mechanisms, access to data sets, security, preservation</a:t>
            </a:r>
          </a:p>
          <a:p>
            <a:r>
              <a:rPr lang="en-US" altLang="en-US" sz="1800" smtClean="0">
                <a:ea typeface="MS PGothic" panose="020B0600070205080204" pitchFamily="34" charset="-128"/>
              </a:rPr>
              <a:t>Analysis and visualization</a:t>
            </a:r>
          </a:p>
          <a:p>
            <a:pPr lvl="1"/>
            <a:r>
              <a:rPr lang="en-US" altLang="en-US" sz="1800" smtClean="0">
                <a:ea typeface="MS PGothic" panose="020B0600070205080204" pitchFamily="34" charset="-128"/>
              </a:rPr>
              <a:t>Statistical analysis, data/text mining, machine learning algorithms, algorithmic pre-processing of data, visualization of results</a:t>
            </a:r>
          </a:p>
          <a:p>
            <a:r>
              <a:rPr lang="en-US" altLang="en-US" sz="1800" smtClean="0">
                <a:ea typeface="MS PGothic" panose="020B0600070205080204" pitchFamily="34" charset="-128"/>
              </a:rPr>
              <a:t>Evaluation and interpretation</a:t>
            </a:r>
          </a:p>
          <a:p>
            <a:pPr lvl="1"/>
            <a:r>
              <a:rPr lang="en-US" altLang="en-US" sz="1800" smtClean="0">
                <a:ea typeface="MS PGothic" panose="020B0600070205080204" pitchFamily="34" charset="-128"/>
              </a:rPr>
              <a:t>Evaluating the validity of the results, interpreting the results, understanding the implications of the results</a:t>
            </a:r>
          </a:p>
          <a:p>
            <a:r>
              <a:rPr lang="en-US" altLang="en-US" sz="1800" smtClean="0">
                <a:ea typeface="MS PGothic" panose="020B0600070205080204" pitchFamily="34" charset="-128"/>
              </a:rPr>
              <a:t>Legal and social issues</a:t>
            </a:r>
          </a:p>
          <a:p>
            <a:pPr lvl="1"/>
            <a:r>
              <a:rPr lang="en-US" altLang="en-US" sz="1800" smtClean="0">
                <a:ea typeface="MS PGothic" panose="020B0600070205080204" pitchFamily="34" charset="-128"/>
              </a:rPr>
              <a:t>At beginning and end of process; privacy, intellectual property, security, socially impactful uses of results (negative or positive)</a:t>
            </a:r>
          </a:p>
          <a:p>
            <a:endParaRPr lang="en-US" altLang="en-US" sz="1800" smtClean="0">
              <a:ea typeface="MS PGothic" panose="020B0600070205080204"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1"/>
          <p:cNvSpPr>
            <a:spLocks noGrp="1"/>
          </p:cNvSpPr>
          <p:nvPr>
            <p:ph type="title"/>
          </p:nvPr>
        </p:nvSpPr>
        <p:spPr>
          <a:xfrm>
            <a:off x="457200" y="236538"/>
            <a:ext cx="8229600" cy="1143000"/>
          </a:xfrm>
        </p:spPr>
        <p:txBody>
          <a:bodyPr/>
          <a:lstStyle/>
          <a:p>
            <a:r>
              <a:rPr lang="en-US" altLang="en-US" sz="3600" smtClean="0">
                <a:ea typeface="MS PGothic" panose="020B0600070205080204" pitchFamily="34" charset="-128"/>
              </a:rPr>
              <a:t>Challenge: Managing Blurred Boundaries</a:t>
            </a:r>
          </a:p>
        </p:txBody>
      </p:sp>
      <p:graphicFrame>
        <p:nvGraphicFramePr>
          <p:cNvPr id="65539" name="Object 2"/>
          <p:cNvGraphicFramePr>
            <a:graphicFrameLocks/>
          </p:cNvGraphicFramePr>
          <p:nvPr/>
        </p:nvGraphicFramePr>
        <p:xfrm>
          <a:off x="609600" y="2116138"/>
          <a:ext cx="3973513" cy="4271962"/>
        </p:xfrm>
        <a:graphic>
          <a:graphicData uri="http://schemas.openxmlformats.org/presentationml/2006/ole">
            <mc:AlternateContent xmlns:mc="http://schemas.openxmlformats.org/markup-compatibility/2006">
              <mc:Choice xmlns:v="urn:schemas-microsoft-com:vml" Requires="v">
                <p:oleObj spid="_x0000_s65559" name="Microsoft ClipArt Gallery" r:id="rId4" imgW="5757415" imgH="3221332" progId="">
                  <p:embed/>
                </p:oleObj>
              </mc:Choice>
              <mc:Fallback>
                <p:oleObj name="Microsoft ClipArt Gallery" r:id="rId4" imgW="5757415" imgH="3221332" progId="">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116138"/>
                        <a:ext cx="3973513" cy="427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5540" name="Object 3"/>
          <p:cNvGraphicFramePr>
            <a:graphicFrameLocks/>
          </p:cNvGraphicFramePr>
          <p:nvPr/>
        </p:nvGraphicFramePr>
        <p:xfrm>
          <a:off x="5294313" y="2625725"/>
          <a:ext cx="3392487" cy="3095625"/>
        </p:xfrm>
        <a:graphic>
          <a:graphicData uri="http://schemas.openxmlformats.org/presentationml/2006/ole">
            <mc:AlternateContent xmlns:mc="http://schemas.openxmlformats.org/markup-compatibility/2006">
              <mc:Choice xmlns:v="urn:schemas-microsoft-com:vml" Requires="v">
                <p:oleObj spid="_x0000_s65560" name="Microsoft ClipArt Gallery" r:id="rId6" imgW="5757415" imgH="3221332" progId="">
                  <p:embed/>
                </p:oleObj>
              </mc:Choice>
              <mc:Fallback>
                <p:oleObj name="Microsoft ClipArt Gallery" r:id="rId6" imgW="5757415" imgH="3221332" progId="">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4313" y="2625725"/>
                        <a:ext cx="3392487"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5541" name="Object 4"/>
          <p:cNvGraphicFramePr>
            <a:graphicFrameLocks/>
          </p:cNvGraphicFramePr>
          <p:nvPr/>
        </p:nvGraphicFramePr>
        <p:xfrm>
          <a:off x="3548063" y="3176588"/>
          <a:ext cx="2825750" cy="2570162"/>
        </p:xfrm>
        <a:graphic>
          <a:graphicData uri="http://schemas.openxmlformats.org/presentationml/2006/ole">
            <mc:AlternateContent xmlns:mc="http://schemas.openxmlformats.org/markup-compatibility/2006">
              <mc:Choice xmlns:v="urn:schemas-microsoft-com:vml" Requires="v">
                <p:oleObj spid="_x0000_s65561" name="Microsoft ClipArt Gallery" r:id="rId7" imgW="5757415" imgH="3221332" progId="">
                  <p:embed/>
                </p:oleObj>
              </mc:Choice>
              <mc:Fallback>
                <p:oleObj name="Microsoft ClipArt Gallery" r:id="rId7" imgW="5757415" imgH="3221332" progId="">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063" y="3176588"/>
                        <a:ext cx="2825750"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5542" name="TextBox 6"/>
          <p:cNvSpPr txBox="1">
            <a:spLocks noChangeArrowheads="1"/>
          </p:cNvSpPr>
          <p:nvPr/>
        </p:nvSpPr>
        <p:spPr bwMode="auto">
          <a:xfrm>
            <a:off x="1824038" y="2898775"/>
            <a:ext cx="1365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Open WWW</a:t>
            </a:r>
          </a:p>
        </p:txBody>
      </p:sp>
      <p:sp>
        <p:nvSpPr>
          <p:cNvPr id="65543" name="TextBox 9"/>
          <p:cNvSpPr txBox="1">
            <a:spLocks noChangeArrowheads="1"/>
          </p:cNvSpPr>
          <p:nvPr/>
        </p:nvSpPr>
        <p:spPr bwMode="auto">
          <a:xfrm>
            <a:off x="4341813" y="380365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Curated Web</a:t>
            </a:r>
          </a:p>
        </p:txBody>
      </p:sp>
      <p:sp>
        <p:nvSpPr>
          <p:cNvPr id="65544" name="TextBox 10"/>
          <p:cNvSpPr txBox="1">
            <a:spLocks noChangeArrowheads="1"/>
          </p:cNvSpPr>
          <p:nvPr/>
        </p:nvSpPr>
        <p:spPr bwMode="auto">
          <a:xfrm>
            <a:off x="6373813" y="3268663"/>
            <a:ext cx="1320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Private Web</a:t>
            </a:r>
          </a:p>
        </p:txBody>
      </p:sp>
      <p:sp>
        <p:nvSpPr>
          <p:cNvPr id="13" name="Rectangle 12"/>
          <p:cNvSpPr>
            <a:spLocks noChangeArrowheads="1"/>
          </p:cNvSpPr>
          <p:nvPr/>
        </p:nvSpPr>
        <p:spPr bwMode="auto">
          <a:xfrm>
            <a:off x="0" y="1379538"/>
            <a:ext cx="9144000" cy="5008562"/>
          </a:xfrm>
          <a:prstGeom prst="rect">
            <a:avLst/>
          </a:prstGeom>
          <a:noFill/>
          <a:ln w="9525">
            <a:solidFill>
              <a:srgbClr val="5D9ACF"/>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65546" name="TextBox 13"/>
          <p:cNvSpPr txBox="1">
            <a:spLocks noChangeArrowheads="1"/>
          </p:cNvSpPr>
          <p:nvPr/>
        </p:nvSpPr>
        <p:spPr bwMode="auto">
          <a:xfrm>
            <a:off x="3548063" y="1868488"/>
            <a:ext cx="3235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Applications, Interfaces, Security</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OSE and SILS Executive Education Program</a:t>
            </a:r>
            <a:endParaRPr lang="en-US" dirty="0"/>
          </a:p>
        </p:txBody>
      </p:sp>
      <p:sp>
        <p:nvSpPr>
          <p:cNvPr id="5" name="Text Placeholder 4"/>
          <p:cNvSpPr>
            <a:spLocks noGrp="1"/>
          </p:cNvSpPr>
          <p:nvPr>
            <p:ph type="body" idx="1"/>
          </p:nvPr>
        </p:nvSpPr>
        <p:spPr/>
        <p:txBody>
          <a:bodyPr/>
          <a:lstStyle/>
          <a:p>
            <a:pPr>
              <a:buFont typeface="Arial" charset="0"/>
              <a:buNone/>
              <a:defRPr/>
            </a:pPr>
            <a:r>
              <a:rPr lang="en-US" dirty="0" smtClean="0"/>
              <a:t>Part 5</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685800" y="274638"/>
            <a:ext cx="8001000" cy="334962"/>
          </a:xfrm>
        </p:spPr>
        <p:txBody>
          <a:bodyPr/>
          <a:lstStyle/>
          <a:p>
            <a:r>
              <a:rPr lang="en-US" altLang="en-US" sz="1600" smtClean="0">
                <a:ea typeface="MS PGothic" panose="020B0600070205080204" pitchFamily="34" charset="-128"/>
              </a:rPr>
              <a:t>What’s Next?</a:t>
            </a:r>
          </a:p>
        </p:txBody>
      </p:sp>
      <p:sp>
        <p:nvSpPr>
          <p:cNvPr id="69635" name="Rectangle 2"/>
          <p:cNvSpPr>
            <a:spLocks noChangeArrowheads="1"/>
          </p:cNvSpPr>
          <p:nvPr/>
        </p:nvSpPr>
        <p:spPr bwMode="auto">
          <a:xfrm>
            <a:off x="2362200" y="574675"/>
            <a:ext cx="4572000" cy="720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latin typeface="Arial" panose="020B0604020202020204" pitchFamily="34" charset="0"/>
              </a:rPr>
              <a:t>Introduction to Data Management Concepts and Practices </a:t>
            </a:r>
          </a:p>
          <a:p>
            <a:pPr>
              <a:spcBef>
                <a:spcPct val="0"/>
              </a:spcBef>
              <a:buFontTx/>
              <a:buNone/>
            </a:pPr>
            <a:r>
              <a:rPr lang="en-US" altLang="en-US" sz="1800" dirty="0">
                <a:latin typeface="Arial" panose="020B0604020202020204" pitchFamily="34" charset="0"/>
              </a:rPr>
              <a:t>Gary Marchionini &amp; Helen Tibbo</a:t>
            </a:r>
          </a:p>
          <a:p>
            <a:pPr>
              <a:spcBef>
                <a:spcPct val="0"/>
              </a:spcBef>
              <a:buFontTx/>
              <a:buNone/>
            </a:pPr>
            <a:r>
              <a:rPr lang="en-US" altLang="en-US" sz="1800" dirty="0" smtClean="0">
                <a:latin typeface="Arial" panose="020B0604020202020204" pitchFamily="34" charset="0"/>
              </a:rPr>
              <a:t>Wednesday-Thursday</a:t>
            </a:r>
            <a:r>
              <a:rPr lang="en-US" altLang="en-US" sz="1800" dirty="0" smtClean="0">
                <a:latin typeface="Arial" panose="020B0604020202020204" pitchFamily="34" charset="0"/>
              </a:rPr>
              <a:t>, 7-8 September </a:t>
            </a:r>
            <a:r>
              <a:rPr lang="en-US" altLang="en-US" sz="1800" dirty="0">
                <a:latin typeface="Arial" panose="020B0604020202020204" pitchFamily="34" charset="0"/>
              </a:rPr>
              <a:t>2016</a:t>
            </a:r>
          </a:p>
          <a:p>
            <a:pPr>
              <a:spcBef>
                <a:spcPct val="0"/>
              </a:spcBef>
              <a:buFontTx/>
              <a:buNone/>
            </a:pPr>
            <a:r>
              <a:rPr lang="en-US" altLang="en-US" sz="1800" dirty="0">
                <a:latin typeface="Arial" panose="020B0604020202020204" pitchFamily="34" charset="0"/>
              </a:rPr>
              <a:t> </a:t>
            </a:r>
          </a:p>
          <a:p>
            <a:pPr>
              <a:spcBef>
                <a:spcPct val="0"/>
              </a:spcBef>
              <a:buFontTx/>
              <a:buNone/>
            </a:pPr>
            <a:r>
              <a:rPr lang="en-US" altLang="en-US" sz="1800" b="1" dirty="0">
                <a:latin typeface="Arial" panose="020B0604020202020204" pitchFamily="34" charset="0"/>
              </a:rPr>
              <a:t>Demystifying the Web</a:t>
            </a:r>
          </a:p>
          <a:p>
            <a:pPr>
              <a:spcBef>
                <a:spcPct val="0"/>
              </a:spcBef>
              <a:buFontTx/>
              <a:buNone/>
            </a:pPr>
            <a:r>
              <a:rPr lang="en-US" altLang="en-US" sz="1800" dirty="0">
                <a:latin typeface="Arial" panose="020B0604020202020204" pitchFamily="34" charset="0"/>
              </a:rPr>
              <a:t>Rob Capra</a:t>
            </a:r>
          </a:p>
          <a:p>
            <a:pPr>
              <a:spcBef>
                <a:spcPct val="0"/>
              </a:spcBef>
              <a:buFontTx/>
              <a:buNone/>
            </a:pPr>
            <a:r>
              <a:rPr lang="en-US" altLang="en-US" sz="1800" dirty="0" smtClean="0">
                <a:latin typeface="Arial" panose="020B0604020202020204" pitchFamily="34" charset="0"/>
              </a:rPr>
              <a:t>Friday, 9 September </a:t>
            </a:r>
            <a:r>
              <a:rPr lang="en-US" altLang="en-US" sz="1800" dirty="0">
                <a:latin typeface="Arial" panose="020B0604020202020204" pitchFamily="34" charset="0"/>
              </a:rPr>
              <a:t>2016 (morning)</a:t>
            </a:r>
          </a:p>
          <a:p>
            <a:pPr>
              <a:spcBef>
                <a:spcPct val="0"/>
              </a:spcBef>
              <a:buFontTx/>
              <a:buNone/>
            </a:pPr>
            <a:r>
              <a:rPr lang="en-US" altLang="en-US" sz="1800" dirty="0">
                <a:latin typeface="Arial" panose="020B0604020202020204" pitchFamily="34" charset="0"/>
              </a:rPr>
              <a:t> </a:t>
            </a:r>
          </a:p>
          <a:p>
            <a:pPr>
              <a:spcBef>
                <a:spcPct val="0"/>
              </a:spcBef>
              <a:buFontTx/>
              <a:buNone/>
            </a:pPr>
            <a:r>
              <a:rPr lang="en-US" altLang="en-US" sz="1800" b="1" dirty="0">
                <a:latin typeface="Arial" panose="020B0604020202020204" pitchFamily="34" charset="0"/>
              </a:rPr>
              <a:t>Data and Databases</a:t>
            </a:r>
          </a:p>
          <a:p>
            <a:pPr>
              <a:spcBef>
                <a:spcPct val="0"/>
              </a:spcBef>
              <a:buFontTx/>
              <a:buNone/>
            </a:pPr>
            <a:r>
              <a:rPr lang="en-US" altLang="en-US" sz="1800" dirty="0">
                <a:latin typeface="Arial" panose="020B0604020202020204" pitchFamily="34" charset="0"/>
              </a:rPr>
              <a:t>Stephanie W. Haas</a:t>
            </a:r>
          </a:p>
          <a:p>
            <a:pPr>
              <a:spcBef>
                <a:spcPct val="0"/>
              </a:spcBef>
              <a:buFontTx/>
              <a:buNone/>
            </a:pPr>
            <a:r>
              <a:rPr lang="en-US" altLang="en-US" sz="1800" dirty="0" smtClean="0">
                <a:latin typeface="Arial" panose="020B0604020202020204" pitchFamily="34" charset="0"/>
              </a:rPr>
              <a:t>Friday, 9 September 2016 (afternoon)</a:t>
            </a:r>
          </a:p>
          <a:p>
            <a:pPr>
              <a:spcBef>
                <a:spcPct val="0"/>
              </a:spcBef>
              <a:buFontTx/>
              <a:buNone/>
            </a:pPr>
            <a:endParaRPr lang="en-US" altLang="en-US" sz="1800" b="1" dirty="0">
              <a:latin typeface="Arial" panose="020B0604020202020204" pitchFamily="34" charset="0"/>
            </a:endParaRPr>
          </a:p>
          <a:p>
            <a:pPr>
              <a:spcBef>
                <a:spcPct val="0"/>
              </a:spcBef>
              <a:buFontTx/>
              <a:buNone/>
            </a:pPr>
            <a:r>
              <a:rPr lang="en-US" altLang="en-US" sz="1800" b="1" dirty="0">
                <a:latin typeface="Arial" panose="020B0604020202020204" pitchFamily="34" charset="0"/>
              </a:rPr>
              <a:t>Trusted Repositories</a:t>
            </a:r>
          </a:p>
          <a:p>
            <a:pPr>
              <a:spcBef>
                <a:spcPct val="0"/>
              </a:spcBef>
              <a:buFontTx/>
              <a:buNone/>
            </a:pPr>
            <a:r>
              <a:rPr lang="en-US" altLang="en-US" sz="1800" dirty="0">
                <a:latin typeface="Arial" panose="020B0604020202020204" pitchFamily="34" charset="0"/>
              </a:rPr>
              <a:t>Helen Tibbo and Cal Lee</a:t>
            </a:r>
          </a:p>
          <a:p>
            <a:pPr>
              <a:spcBef>
                <a:spcPct val="0"/>
              </a:spcBef>
              <a:buFontTx/>
              <a:buNone/>
            </a:pPr>
            <a:r>
              <a:rPr lang="en-US" altLang="en-US" sz="1800" dirty="0" smtClean="0">
                <a:latin typeface="Arial" panose="020B0604020202020204" pitchFamily="34" charset="0"/>
              </a:rPr>
              <a:t>Monday, 12 September 2016</a:t>
            </a:r>
            <a:endParaRPr lang="en-US" altLang="en-US" sz="1800" dirty="0">
              <a:latin typeface="Arial" panose="020B0604020202020204" pitchFamily="34" charset="0"/>
            </a:endParaRPr>
          </a:p>
          <a:p>
            <a:pPr>
              <a:spcBef>
                <a:spcPct val="0"/>
              </a:spcBef>
              <a:buFontTx/>
              <a:buNone/>
            </a:pPr>
            <a:r>
              <a:rPr lang="en-US" altLang="en-US" sz="1800" dirty="0">
                <a:latin typeface="Arial" panose="020B0604020202020204" pitchFamily="34" charset="0"/>
              </a:rPr>
              <a:t> </a:t>
            </a:r>
          </a:p>
          <a:p>
            <a:pPr>
              <a:spcBef>
                <a:spcPct val="0"/>
              </a:spcBef>
              <a:buFontTx/>
              <a:buNone/>
            </a:pPr>
            <a:r>
              <a:rPr lang="en-US" altLang="en-US" sz="1800" b="1" dirty="0">
                <a:latin typeface="Arial" panose="020B0604020202020204" pitchFamily="34" charset="0"/>
              </a:rPr>
              <a:t>Data Sharing Constraints and Issues</a:t>
            </a:r>
            <a:endParaRPr lang="en-US" altLang="en-US" sz="1800" dirty="0">
              <a:latin typeface="Arial" panose="020B0604020202020204" pitchFamily="34" charset="0"/>
            </a:endParaRPr>
          </a:p>
          <a:p>
            <a:pPr>
              <a:spcBef>
                <a:spcPct val="0"/>
              </a:spcBef>
              <a:buFontTx/>
              <a:buNone/>
            </a:pPr>
            <a:r>
              <a:rPr lang="en-US" altLang="en-US" sz="1800" dirty="0">
                <a:latin typeface="Arial" panose="020B0604020202020204" pitchFamily="34" charset="0"/>
              </a:rPr>
              <a:t>Cal Lee</a:t>
            </a:r>
          </a:p>
          <a:p>
            <a:pPr>
              <a:spcBef>
                <a:spcPct val="0"/>
              </a:spcBef>
              <a:buFontTx/>
              <a:buNone/>
            </a:pPr>
            <a:r>
              <a:rPr lang="en-US" altLang="en-US" sz="1800" dirty="0" smtClean="0">
                <a:latin typeface="Arial" panose="020B0604020202020204" pitchFamily="34" charset="0"/>
              </a:rPr>
              <a:t>Tuesday, 12 September </a:t>
            </a:r>
            <a:r>
              <a:rPr lang="en-US" altLang="en-US" sz="1800" dirty="0">
                <a:latin typeface="Arial" panose="020B0604020202020204" pitchFamily="34" charset="0"/>
              </a:rPr>
              <a:t>2016</a:t>
            </a:r>
          </a:p>
          <a:p>
            <a:pPr>
              <a:spcBef>
                <a:spcPct val="0"/>
              </a:spcBef>
              <a:buFontTx/>
              <a:buNone/>
            </a:pPr>
            <a:r>
              <a:rPr lang="en-US" altLang="en-US" sz="1800" b="1" dirty="0">
                <a:latin typeface="Arial" panose="020B0604020202020204" pitchFamily="34" charset="0"/>
              </a:rPr>
              <a:t> </a:t>
            </a:r>
          </a:p>
          <a:p>
            <a:pPr>
              <a:spcBef>
                <a:spcPct val="0"/>
              </a:spcBef>
              <a:buFontTx/>
              <a:buNone/>
            </a:pPr>
            <a:r>
              <a:rPr lang="en-US" altLang="en-US" sz="1800" dirty="0">
                <a:latin typeface="Arial" panose="020B0604020202020204" pitchFamily="34" charset="0"/>
              </a:rPr>
              <a:t> </a:t>
            </a:r>
          </a:p>
          <a:p>
            <a:pPr>
              <a:spcBef>
                <a:spcPct val="0"/>
              </a:spcBef>
              <a:buFontTx/>
              <a:buNone/>
            </a:pPr>
            <a:r>
              <a:rPr lang="en-US" altLang="en-US" sz="1200" dirty="0">
                <a:latin typeface="Arial" panose="020B0604020202020204" pitchFamily="34" charset="0"/>
              </a:rPr>
              <a:t> </a:t>
            </a:r>
          </a:p>
          <a:p>
            <a:pPr>
              <a:spcBef>
                <a:spcPct val="0"/>
              </a:spcBef>
              <a:buFontTx/>
              <a:buNone/>
            </a:pPr>
            <a:r>
              <a:rPr lang="en-US" altLang="en-US" sz="1200" dirty="0">
                <a:latin typeface="Arial" panose="020B0604020202020204" pitchFamily="34" charset="0"/>
              </a:rPr>
              <a:t> </a:t>
            </a:r>
          </a:p>
          <a:p>
            <a:pPr>
              <a:spcBef>
                <a:spcPct val="0"/>
              </a:spcBef>
              <a:buFontTx/>
              <a:buNone/>
            </a:pPr>
            <a:endParaRPr lang="en-US" altLang="en-US" sz="1200" b="1" dirty="0">
              <a:ea typeface="Calibri" panose="020F0502020204030204" pitchFamily="34" charset="0"/>
              <a:cs typeface="Arial" panose="020B0604020202020204" pitchFamily="34" charset="0"/>
            </a:endParaRPr>
          </a:p>
          <a:p>
            <a:pPr>
              <a:spcBef>
                <a:spcPct val="0"/>
              </a:spcBef>
              <a:buFontTx/>
              <a:buNone/>
            </a:pPr>
            <a:r>
              <a:rPr lang="en-US" altLang="en-US" sz="1200" dirty="0">
                <a:ea typeface="Calibri" panose="020F0502020204030204" pitchFamily="34" charset="0"/>
                <a:cs typeface="Arial" panose="020B0604020202020204" pitchFamily="34"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914400" y="274638"/>
            <a:ext cx="7772400" cy="334962"/>
          </a:xfrm>
        </p:spPr>
        <p:txBody>
          <a:bodyPr/>
          <a:lstStyle/>
          <a:p>
            <a:r>
              <a:rPr lang="en-US" altLang="en-US" sz="1800" smtClean="0">
                <a:ea typeface="MS PGothic" panose="020B0600070205080204" pitchFamily="34" charset="-128"/>
              </a:rPr>
              <a:t>Next?</a:t>
            </a:r>
          </a:p>
        </p:txBody>
      </p:sp>
      <p:sp>
        <p:nvSpPr>
          <p:cNvPr id="70659" name="Rectangle 2"/>
          <p:cNvSpPr>
            <a:spLocks noChangeArrowheads="1"/>
          </p:cNvSpPr>
          <p:nvPr/>
        </p:nvSpPr>
        <p:spPr bwMode="auto">
          <a:xfrm>
            <a:off x="2286000" y="762000"/>
            <a:ext cx="4572000" cy="627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dirty="0">
                <a:latin typeface="Arial" panose="020B0604020202020204" pitchFamily="34" charset="0"/>
              </a:rPr>
              <a:t> </a:t>
            </a:r>
          </a:p>
          <a:p>
            <a:pPr>
              <a:spcBef>
                <a:spcPct val="0"/>
              </a:spcBef>
              <a:buFontTx/>
              <a:buNone/>
            </a:pPr>
            <a:r>
              <a:rPr lang="en-US" altLang="en-US" sz="1800" b="1" dirty="0">
                <a:latin typeface="Arial" panose="020B0604020202020204" pitchFamily="34" charset="0"/>
              </a:rPr>
              <a:t>Using Forensics Tools and Methods for Data Curation</a:t>
            </a:r>
          </a:p>
          <a:p>
            <a:pPr>
              <a:spcBef>
                <a:spcPct val="0"/>
              </a:spcBef>
              <a:buFontTx/>
              <a:buNone/>
            </a:pPr>
            <a:r>
              <a:rPr lang="en-US" altLang="en-US" sz="1800" dirty="0">
                <a:latin typeface="Arial" panose="020B0604020202020204" pitchFamily="34" charset="0"/>
              </a:rPr>
              <a:t>Cal Lee and Kam Woods</a:t>
            </a:r>
          </a:p>
          <a:p>
            <a:pPr>
              <a:spcBef>
                <a:spcPct val="0"/>
              </a:spcBef>
              <a:buFontTx/>
              <a:buNone/>
            </a:pPr>
            <a:r>
              <a:rPr lang="en-US" altLang="en-US" sz="1800" dirty="0" smtClean="0">
                <a:latin typeface="Arial" panose="020B0604020202020204" pitchFamily="34" charset="0"/>
              </a:rPr>
              <a:t>Wednesday, 14 September 2016</a:t>
            </a:r>
            <a:endParaRPr lang="en-US" altLang="en-US" sz="1800" dirty="0">
              <a:latin typeface="Arial" panose="020B0604020202020204" pitchFamily="34" charset="0"/>
            </a:endParaRPr>
          </a:p>
          <a:p>
            <a:pPr>
              <a:spcBef>
                <a:spcPct val="0"/>
              </a:spcBef>
              <a:buFontTx/>
              <a:buNone/>
            </a:pPr>
            <a:r>
              <a:rPr lang="en-US" altLang="en-US" sz="1800" dirty="0">
                <a:latin typeface="Arial" panose="020B0604020202020204" pitchFamily="34" charset="0"/>
              </a:rPr>
              <a:t> </a:t>
            </a:r>
          </a:p>
          <a:p>
            <a:pPr>
              <a:spcBef>
                <a:spcPct val="0"/>
              </a:spcBef>
              <a:buFontTx/>
              <a:buNone/>
            </a:pPr>
            <a:r>
              <a:rPr lang="en-US" altLang="en-US" sz="1800" b="1" dirty="0">
                <a:latin typeface="Arial" panose="020B0604020202020204" pitchFamily="34" charset="0"/>
              </a:rPr>
              <a:t>Big Data Analytics &amp; Cloud Computing</a:t>
            </a:r>
          </a:p>
          <a:p>
            <a:pPr>
              <a:spcBef>
                <a:spcPct val="0"/>
              </a:spcBef>
              <a:buFontTx/>
              <a:buNone/>
            </a:pPr>
            <a:r>
              <a:rPr lang="en-US" altLang="en-US" sz="1800" dirty="0">
                <a:latin typeface="Arial" panose="020B0604020202020204" pitchFamily="34" charset="0"/>
              </a:rPr>
              <a:t>Arcot Rajasekar</a:t>
            </a:r>
          </a:p>
          <a:p>
            <a:pPr>
              <a:spcBef>
                <a:spcPct val="0"/>
              </a:spcBef>
              <a:buFontTx/>
              <a:buNone/>
            </a:pPr>
            <a:r>
              <a:rPr lang="en-US" altLang="en-US" sz="1800" dirty="0" smtClean="0">
                <a:latin typeface="Arial" panose="020B0604020202020204" pitchFamily="34" charset="0"/>
              </a:rPr>
              <a:t>Thursday, 15 September</a:t>
            </a:r>
            <a:r>
              <a:rPr lang="en-US" altLang="en-US" sz="1800" dirty="0" smtClean="0">
                <a:latin typeface="Arial" panose="020B0604020202020204" pitchFamily="34" charset="0"/>
              </a:rPr>
              <a:t> </a:t>
            </a:r>
            <a:r>
              <a:rPr lang="en-US" altLang="en-US" sz="1800" dirty="0">
                <a:latin typeface="Arial" panose="020B0604020202020204" pitchFamily="34" charset="0"/>
              </a:rPr>
              <a:t>2016</a:t>
            </a:r>
          </a:p>
          <a:p>
            <a:pPr>
              <a:spcBef>
                <a:spcPct val="0"/>
              </a:spcBef>
              <a:buFontTx/>
              <a:buNone/>
            </a:pPr>
            <a:r>
              <a:rPr lang="en-US" altLang="en-US" sz="1800" dirty="0">
                <a:latin typeface="Arial" panose="020B0604020202020204" pitchFamily="34" charset="0"/>
              </a:rPr>
              <a:t> </a:t>
            </a:r>
          </a:p>
          <a:p>
            <a:pPr>
              <a:spcBef>
                <a:spcPct val="0"/>
              </a:spcBef>
              <a:buFontTx/>
              <a:buNone/>
            </a:pPr>
            <a:r>
              <a:rPr lang="en-US" altLang="en-US" sz="1800" b="1" dirty="0">
                <a:latin typeface="Arial" panose="020B0604020202020204" pitchFamily="34" charset="0"/>
              </a:rPr>
              <a:t>Data Policies</a:t>
            </a:r>
          </a:p>
          <a:p>
            <a:pPr>
              <a:spcBef>
                <a:spcPct val="0"/>
              </a:spcBef>
              <a:buFontTx/>
              <a:buNone/>
            </a:pPr>
            <a:r>
              <a:rPr lang="en-US" altLang="en-US" sz="1800" dirty="0" smtClean="0">
                <a:latin typeface="Arial" panose="020B0604020202020204" pitchFamily="34" charset="0"/>
              </a:rPr>
              <a:t>Arcot Rajasekar</a:t>
            </a:r>
            <a:endParaRPr lang="en-US" altLang="en-US" sz="1800" dirty="0">
              <a:latin typeface="Arial" panose="020B0604020202020204" pitchFamily="34" charset="0"/>
            </a:endParaRPr>
          </a:p>
          <a:p>
            <a:pPr>
              <a:spcBef>
                <a:spcPct val="0"/>
              </a:spcBef>
              <a:buFontTx/>
              <a:buNone/>
            </a:pPr>
            <a:r>
              <a:rPr lang="en-US" altLang="en-US" sz="1800" dirty="0" smtClean="0">
                <a:latin typeface="Arial" panose="020B0604020202020204" pitchFamily="34" charset="0"/>
              </a:rPr>
              <a:t>Friday, 16 September 2016</a:t>
            </a:r>
          </a:p>
          <a:p>
            <a:pPr>
              <a:spcBef>
                <a:spcPct val="0"/>
              </a:spcBef>
              <a:buFontTx/>
              <a:buNone/>
            </a:pPr>
            <a:endParaRPr lang="en-US" altLang="en-US" sz="1800" dirty="0">
              <a:latin typeface="Arial" panose="020B0604020202020204" pitchFamily="34" charset="0"/>
            </a:endParaRPr>
          </a:p>
          <a:p>
            <a:pPr>
              <a:spcBef>
                <a:spcPct val="0"/>
              </a:spcBef>
              <a:buFontTx/>
              <a:buNone/>
            </a:pPr>
            <a:r>
              <a:rPr lang="en-US" altLang="en-US" sz="1800" b="1" dirty="0" smtClean="0">
                <a:latin typeface="Arial" panose="020B0604020202020204" pitchFamily="34" charset="0"/>
              </a:rPr>
              <a:t>Metadata </a:t>
            </a:r>
            <a:r>
              <a:rPr lang="en-US" altLang="en-US" sz="1800" b="1" dirty="0">
                <a:latin typeface="Arial" panose="020B0604020202020204" pitchFamily="34" charset="0"/>
              </a:rPr>
              <a:t>Concepts, Creation, and Use</a:t>
            </a:r>
          </a:p>
          <a:p>
            <a:pPr>
              <a:spcBef>
                <a:spcPct val="0"/>
              </a:spcBef>
              <a:buFontTx/>
              <a:buNone/>
            </a:pPr>
            <a:r>
              <a:rPr lang="en-US" altLang="en-US" sz="1800" dirty="0">
                <a:latin typeface="Arial" panose="020B0604020202020204" pitchFamily="34" charset="0"/>
              </a:rPr>
              <a:t>Melanie Feinberg</a:t>
            </a:r>
          </a:p>
          <a:p>
            <a:pPr>
              <a:spcBef>
                <a:spcPct val="0"/>
              </a:spcBef>
              <a:buFontTx/>
              <a:buNone/>
            </a:pPr>
            <a:r>
              <a:rPr lang="en-US" altLang="en-US" sz="1800" dirty="0">
                <a:latin typeface="Arial" panose="020B0604020202020204" pitchFamily="34" charset="0"/>
              </a:rPr>
              <a:t>Monday, </a:t>
            </a:r>
            <a:r>
              <a:rPr lang="en-US" altLang="en-US" sz="1800" dirty="0" smtClean="0">
                <a:latin typeface="Arial" panose="020B0604020202020204" pitchFamily="34" charset="0"/>
              </a:rPr>
              <a:t>19 September </a:t>
            </a:r>
            <a:r>
              <a:rPr lang="en-US" altLang="en-US" sz="1800" dirty="0">
                <a:latin typeface="Arial" panose="020B0604020202020204" pitchFamily="34" charset="0"/>
              </a:rPr>
              <a:t>2016</a:t>
            </a:r>
          </a:p>
          <a:p>
            <a:pPr>
              <a:spcBef>
                <a:spcPct val="0"/>
              </a:spcBef>
              <a:buFontTx/>
              <a:buNone/>
            </a:pPr>
            <a:r>
              <a:rPr lang="en-US" altLang="en-US" sz="1800" dirty="0">
                <a:latin typeface="Arial" panose="020B0604020202020204" pitchFamily="34" charset="0"/>
              </a:rPr>
              <a:t> </a:t>
            </a:r>
            <a:endParaRPr lang="en-US" altLang="en-US" sz="1800" dirty="0">
              <a:latin typeface="Arial" panose="020B0604020202020204" pitchFamily="34" charset="0"/>
            </a:endParaRPr>
          </a:p>
          <a:p>
            <a:pPr>
              <a:spcBef>
                <a:spcPct val="0"/>
              </a:spcBef>
              <a:buFontTx/>
              <a:buNone/>
            </a:pPr>
            <a:r>
              <a:rPr lang="en-US" altLang="en-US" sz="1800" b="1" dirty="0">
                <a:latin typeface="Arial" panose="020B0604020202020204" pitchFamily="34" charset="0"/>
              </a:rPr>
              <a:t>Information Retrieval and Text Mining</a:t>
            </a:r>
          </a:p>
          <a:p>
            <a:pPr>
              <a:spcBef>
                <a:spcPct val="0"/>
              </a:spcBef>
              <a:buFontTx/>
              <a:buNone/>
            </a:pPr>
            <a:r>
              <a:rPr lang="en-US" altLang="en-US" sz="1800" dirty="0">
                <a:latin typeface="Arial" panose="020B0604020202020204" pitchFamily="34" charset="0"/>
              </a:rPr>
              <a:t>Jaime </a:t>
            </a:r>
            <a:r>
              <a:rPr lang="en-US" altLang="en-US" sz="1800" dirty="0" err="1">
                <a:latin typeface="Arial" panose="020B0604020202020204" pitchFamily="34" charset="0"/>
              </a:rPr>
              <a:t>Arguello</a:t>
            </a:r>
            <a:endParaRPr lang="en-US" altLang="en-US" sz="1800" dirty="0">
              <a:latin typeface="Arial" panose="020B0604020202020204" pitchFamily="34" charset="0"/>
            </a:endParaRPr>
          </a:p>
          <a:p>
            <a:pPr>
              <a:spcBef>
                <a:spcPct val="0"/>
              </a:spcBef>
              <a:buFontTx/>
              <a:buNone/>
            </a:pPr>
            <a:r>
              <a:rPr lang="en-US" altLang="en-US" sz="1800" dirty="0" smtClean="0">
                <a:latin typeface="Arial" panose="020B0604020202020204" pitchFamily="34" charset="0"/>
              </a:rPr>
              <a:t>Tuesday</a:t>
            </a:r>
            <a:r>
              <a:rPr lang="en-US" altLang="en-US" sz="1800" dirty="0" smtClean="0">
                <a:latin typeface="Arial" panose="020B0604020202020204" pitchFamily="34" charset="0"/>
              </a:rPr>
              <a:t>, 20 September </a:t>
            </a:r>
            <a:r>
              <a:rPr lang="en-US" altLang="en-US" sz="1800" dirty="0">
                <a:latin typeface="Arial" panose="020B0604020202020204" pitchFamily="34" charset="0"/>
              </a:rPr>
              <a:t>2016</a:t>
            </a:r>
          </a:p>
          <a:p>
            <a:pPr>
              <a:spcBef>
                <a:spcPct val="0"/>
              </a:spcBef>
              <a:buFontTx/>
              <a:buNone/>
            </a:pPr>
            <a:endParaRPr lang="en-US" altLang="en-US" sz="1200" dirty="0">
              <a:ea typeface="Calibri" panose="020F0502020204030204" pitchFamily="34" charset="0"/>
              <a:cs typeface="Arial" panose="020B0604020202020204" pitchFamily="34" charset="0"/>
            </a:endParaRPr>
          </a:p>
          <a:p>
            <a:pPr>
              <a:spcBef>
                <a:spcPct val="0"/>
              </a:spcBef>
              <a:buFontTx/>
              <a:buNone/>
            </a:pPr>
            <a:r>
              <a:rPr lang="en-US" altLang="en-US" sz="1200" dirty="0">
                <a:ea typeface="Calibri" panose="020F0502020204030204" pitchFamily="34" charset="0"/>
                <a:cs typeface="Arial" panose="020B0604020202020204" pitchFamily="34" charset="0"/>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smtClean="0">
                <a:ea typeface="MS PGothic" panose="020B0600070205080204" pitchFamily="34" charset="-128"/>
              </a:rPr>
              <a:t>Post-Master’s Certificate In Data Curation</a:t>
            </a:r>
          </a:p>
        </p:txBody>
      </p:sp>
      <p:sp>
        <p:nvSpPr>
          <p:cNvPr id="71683" name="Content Placeholder 2"/>
          <p:cNvSpPr>
            <a:spLocks noGrp="1"/>
          </p:cNvSpPr>
          <p:nvPr>
            <p:ph idx="1"/>
          </p:nvPr>
        </p:nvSpPr>
        <p:spPr/>
        <p:txBody>
          <a:bodyPr/>
          <a:lstStyle/>
          <a:p>
            <a:r>
              <a:rPr lang="en-US" altLang="en-US" sz="2800" smtClean="0">
                <a:ea typeface="MS PGothic" panose="020B0600070205080204" pitchFamily="34" charset="-128"/>
              </a:rPr>
              <a:t>UNC Degree (30 credit hours)</a:t>
            </a:r>
          </a:p>
          <a:p>
            <a:r>
              <a:rPr lang="en-US" altLang="en-US" sz="2800" smtClean="0">
                <a:ea typeface="MS PGothic" panose="020B0600070205080204" pitchFamily="34" charset="-128"/>
              </a:rPr>
              <a:t>Summer on-campus introduction (2 weeks); then online courses (1.5 years typically)</a:t>
            </a:r>
          </a:p>
          <a:p>
            <a:r>
              <a:rPr lang="en-US" altLang="en-US" sz="2800" smtClean="0">
                <a:ea typeface="MS PGothic" panose="020B0600070205080204" pitchFamily="34" charset="-128"/>
              </a:rPr>
              <a:t>Two semester project pertinent to work or student cohort interest</a:t>
            </a:r>
          </a:p>
          <a:p>
            <a:r>
              <a:rPr lang="en-US" altLang="en-US" sz="2800" smtClean="0">
                <a:ea typeface="MS PGothic" panose="020B0600070205080204" pitchFamily="34" charset="-128"/>
              </a:rPr>
              <a:t>Application Requirements:  Master’s degree; application (statement of interest, transcripts, no GRE required)</a:t>
            </a:r>
          </a:p>
          <a:p>
            <a:r>
              <a:rPr lang="en-US" altLang="en-US" sz="2800" smtClean="0">
                <a:ea typeface="MS PGothic" panose="020B0600070205080204" pitchFamily="34" charset="-128"/>
              </a:rPr>
              <a:t>Agency provides tuition support</a:t>
            </a:r>
          </a:p>
          <a:p>
            <a:endParaRPr lang="en-US" altLang="en-US" smtClean="0">
              <a:ea typeface="MS PGothic" panose="020B0600070205080204"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smtClean="0">
                <a:ea typeface="MS PGothic" panose="020B0600070205080204" pitchFamily="34" charset="-128"/>
              </a:rPr>
              <a:t>PMC Courses</a:t>
            </a:r>
          </a:p>
        </p:txBody>
      </p:sp>
      <p:sp>
        <p:nvSpPr>
          <p:cNvPr id="72707" name="Content Placeholder 2"/>
          <p:cNvSpPr>
            <a:spLocks noGrp="1"/>
          </p:cNvSpPr>
          <p:nvPr>
            <p:ph idx="1"/>
          </p:nvPr>
        </p:nvSpPr>
        <p:spPr>
          <a:xfrm>
            <a:off x="457200" y="1423988"/>
            <a:ext cx="8229600" cy="4525962"/>
          </a:xfrm>
        </p:spPr>
        <p:txBody>
          <a:bodyPr/>
          <a:lstStyle/>
          <a:p>
            <a:r>
              <a:rPr lang="en-US" altLang="en-US" sz="2000" smtClean="0">
                <a:ea typeface="MS PGothic" panose="020B0600070205080204" pitchFamily="34" charset="-128"/>
              </a:rPr>
              <a:t>INLS 465: Understanding Information Technology for Managing Digital Collections (summer on campus 2 weeks)</a:t>
            </a:r>
          </a:p>
          <a:p>
            <a:r>
              <a:rPr lang="en-US" altLang="en-US" sz="2000" smtClean="0">
                <a:ea typeface="MS PGothic" panose="020B0600070205080204" pitchFamily="34" charset="-128"/>
              </a:rPr>
              <a:t>INLS 490: Selected Topics: Information Analytics </a:t>
            </a:r>
          </a:p>
          <a:p>
            <a:r>
              <a:rPr lang="en-US" altLang="en-US" sz="2000" smtClean="0">
                <a:ea typeface="MS PGothic" panose="020B0600070205080204" pitchFamily="34" charset="-128"/>
              </a:rPr>
              <a:t>INLS 523: Database Systems I</a:t>
            </a:r>
          </a:p>
          <a:p>
            <a:r>
              <a:rPr lang="en-US" altLang="en-US" sz="2000" smtClean="0">
                <a:ea typeface="MS PGothic" panose="020B0600070205080204" pitchFamily="34" charset="-128"/>
              </a:rPr>
              <a:t>INLS 624: Policy-Based Data Management </a:t>
            </a:r>
          </a:p>
          <a:p>
            <a:r>
              <a:rPr lang="en-US" altLang="en-US" sz="2000" smtClean="0">
                <a:ea typeface="MS PGothic" panose="020B0600070205080204" pitchFamily="34" charset="-128"/>
              </a:rPr>
              <a:t>INLS 696: Independent Study Part I (part one of student-defined capstone project; ideally team-based)</a:t>
            </a:r>
          </a:p>
          <a:p>
            <a:r>
              <a:rPr lang="en-US" altLang="en-US" sz="2000" smtClean="0">
                <a:ea typeface="MS PGothic" panose="020B0600070205080204" pitchFamily="34" charset="-128"/>
              </a:rPr>
              <a:t>INLS 696: Independent Study Part II (part two of student-defined capstone project; ideally team-based)</a:t>
            </a:r>
          </a:p>
          <a:p>
            <a:r>
              <a:rPr lang="en-US" altLang="en-US" sz="2000" smtClean="0">
                <a:ea typeface="MS PGothic" panose="020B0600070205080204" pitchFamily="34" charset="-128"/>
              </a:rPr>
              <a:t>INLS 720: Metadata Architectures and Applications</a:t>
            </a:r>
          </a:p>
          <a:p>
            <a:r>
              <a:rPr lang="en-US" altLang="en-US" sz="2000" smtClean="0">
                <a:ea typeface="MS PGothic" panose="020B0600070205080204" pitchFamily="34" charset="-128"/>
              </a:rPr>
              <a:t>INLS 740: Digital Libraries: Principles and Applications</a:t>
            </a:r>
          </a:p>
          <a:p>
            <a:r>
              <a:rPr lang="en-US" altLang="en-US" sz="2000" smtClean="0">
                <a:ea typeface="MS PGothic" panose="020B0600070205080204" pitchFamily="34" charset="-128"/>
              </a:rPr>
              <a:t>INLS 752: Digital Preservation and Access (summer on campus 2 weeks)</a:t>
            </a:r>
          </a:p>
          <a:p>
            <a:r>
              <a:rPr lang="en-US" altLang="en-US" sz="2000" smtClean="0">
                <a:ea typeface="MS PGothic" panose="020B0600070205080204" pitchFamily="34" charset="-128"/>
              </a:rPr>
              <a:t>INLS 756: Data Curation and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ea typeface="MS PGothic" panose="020B0600070205080204" pitchFamily="34" charset="-128"/>
              </a:rPr>
              <a:t>Data and Information Circa 2016</a:t>
            </a:r>
          </a:p>
        </p:txBody>
      </p:sp>
      <p:sp>
        <p:nvSpPr>
          <p:cNvPr id="20483" name="Content Placeholder 2"/>
          <p:cNvSpPr>
            <a:spLocks noGrp="1"/>
          </p:cNvSpPr>
          <p:nvPr>
            <p:ph idx="1"/>
          </p:nvPr>
        </p:nvSpPr>
        <p:spPr>
          <a:xfrm>
            <a:off x="457200" y="1406525"/>
            <a:ext cx="8229600" cy="4525963"/>
          </a:xfrm>
        </p:spPr>
        <p:txBody>
          <a:bodyPr/>
          <a:lstStyle/>
          <a:p>
            <a:r>
              <a:rPr lang="en-US" altLang="en-US" dirty="0" smtClean="0">
                <a:ea typeface="MS PGothic" panose="020B0600070205080204" pitchFamily="34" charset="-128"/>
              </a:rPr>
              <a:t>Recognition [panic?] that data analysis, reuse and preservation are increasingly important</a:t>
            </a:r>
          </a:p>
          <a:p>
            <a:pPr lvl="1"/>
            <a:r>
              <a:rPr lang="en-US" altLang="en-US" sz="2400" i="1" dirty="0" smtClean="0">
                <a:ea typeface="MS PGothic" panose="020B0600070205080204" pitchFamily="34" charset="-128"/>
              </a:rPr>
              <a:t>Nature</a:t>
            </a:r>
            <a:r>
              <a:rPr lang="en-US" altLang="en-US" sz="2400" dirty="0" smtClean="0">
                <a:ea typeface="MS PGothic" panose="020B0600070205080204" pitchFamily="34" charset="-128"/>
              </a:rPr>
              <a:t> (2008); </a:t>
            </a:r>
            <a:r>
              <a:rPr lang="en-US" altLang="en-US" sz="2400" i="1" dirty="0" smtClean="0">
                <a:ea typeface="MS PGothic" panose="020B0600070205080204" pitchFamily="34" charset="-128"/>
              </a:rPr>
              <a:t>Science</a:t>
            </a:r>
            <a:r>
              <a:rPr lang="en-US" altLang="en-US" sz="2400" dirty="0" smtClean="0">
                <a:ea typeface="MS PGothic" panose="020B0600070205080204" pitchFamily="34" charset="-128"/>
              </a:rPr>
              <a:t> (2011); </a:t>
            </a:r>
            <a:r>
              <a:rPr lang="en-US" altLang="en-US" sz="2400" i="1" dirty="0" smtClean="0">
                <a:ea typeface="MS PGothic" panose="020B0600070205080204" pitchFamily="34" charset="-128"/>
              </a:rPr>
              <a:t>The Fourth Paradigm </a:t>
            </a:r>
            <a:r>
              <a:rPr lang="en-US" altLang="en-US" sz="2400" dirty="0" smtClean="0">
                <a:ea typeface="MS PGothic" panose="020B0600070205080204" pitchFamily="34" charset="-128"/>
              </a:rPr>
              <a:t>(2009); McKinsey Global Institute: Big data (2011)</a:t>
            </a:r>
          </a:p>
          <a:p>
            <a:pPr lvl="1"/>
            <a:r>
              <a:rPr lang="en-US" altLang="en-US" sz="2400" dirty="0" smtClean="0">
                <a:ea typeface="MS PGothic" panose="020B0600070205080204" pitchFamily="34" charset="-128"/>
              </a:rPr>
              <a:t>Many applications: Recommender systems (e.g., Amazon); Precision medicine, Trend predictions, etc.</a:t>
            </a:r>
          </a:p>
          <a:p>
            <a:pPr lvl="1"/>
            <a:r>
              <a:rPr lang="en-US" altLang="en-US" sz="2400" dirty="0" smtClean="0">
                <a:ea typeface="MS PGothic" panose="020B0600070205080204" pitchFamily="34" charset="-128"/>
              </a:rPr>
              <a:t>Legal and ethical guidelines (e.g., data mining; Right to be forgotten; data breeches)</a:t>
            </a:r>
          </a:p>
          <a:p>
            <a:pPr lvl="1"/>
            <a:r>
              <a:rPr lang="en-US" altLang="en-US" sz="2400" dirty="0" smtClean="0">
                <a:ea typeface="MS PGothic" panose="020B0600070205080204" pitchFamily="34" charset="-128"/>
              </a:rPr>
              <a:t>OSTP directive for data management plans and public access; February, 2013 </a:t>
            </a:r>
          </a:p>
          <a:p>
            <a:pPr lvl="1"/>
            <a:r>
              <a:rPr lang="en-US" altLang="en-US" sz="2400" dirty="0" smtClean="0">
                <a:ea typeface="MS PGothic" panose="020B0600070205080204" pitchFamily="34" charset="-128"/>
              </a:rPr>
              <a:t>Workshops, courses, programs galore</a:t>
            </a:r>
            <a:endParaRPr lang="en-US" altLang="en-US" dirty="0" smtClean="0">
              <a:ea typeface="MS PGothic" panose="020B0600070205080204"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ea typeface="MS PGothic" panose="020B0600070205080204" pitchFamily="34" charset="-128"/>
              </a:rPr>
              <a:t>Data Public and Private</a:t>
            </a:r>
          </a:p>
        </p:txBody>
      </p:sp>
      <p:sp>
        <p:nvSpPr>
          <p:cNvPr id="3" name="Content Placeholder 2"/>
          <p:cNvSpPr>
            <a:spLocks noGrp="1"/>
          </p:cNvSpPr>
          <p:nvPr>
            <p:ph idx="1"/>
          </p:nvPr>
        </p:nvSpPr>
        <p:spPr>
          <a:xfrm>
            <a:off x="457200" y="1417638"/>
            <a:ext cx="7620000" cy="4800600"/>
          </a:xfrm>
        </p:spPr>
        <p:txBody>
          <a:bodyPr>
            <a:normAutofit fontScale="92500" lnSpcReduction="10000"/>
          </a:bodyPr>
          <a:lstStyle/>
          <a:p>
            <a:pPr>
              <a:lnSpc>
                <a:spcPct val="80000"/>
              </a:lnSpc>
              <a:defRPr/>
            </a:pPr>
            <a:r>
              <a:rPr lang="en-US" altLang="en-US" sz="2200" dirty="0" smtClean="0">
                <a:ea typeface="MS PGothic" panose="020B0600070205080204" pitchFamily="34" charset="-128"/>
              </a:rPr>
              <a:t>‘Big’ Science Projects</a:t>
            </a:r>
          </a:p>
          <a:p>
            <a:pPr lvl="1">
              <a:lnSpc>
                <a:spcPct val="80000"/>
              </a:lnSpc>
              <a:defRPr/>
            </a:pPr>
            <a:r>
              <a:rPr lang="en-US" altLang="en-US" sz="2000" dirty="0" smtClean="0">
                <a:ea typeface="MS PGothic" panose="020B0600070205080204" pitchFamily="34" charset="-128"/>
              </a:rPr>
              <a:t>Physics, genomics, astronomy, social science, earth science</a:t>
            </a:r>
          </a:p>
          <a:p>
            <a:pPr lvl="1">
              <a:lnSpc>
                <a:spcPct val="80000"/>
              </a:lnSpc>
              <a:defRPr/>
            </a:pPr>
            <a:r>
              <a:rPr lang="en-US" altLang="en-US" sz="2000" dirty="0" smtClean="0">
                <a:ea typeface="MS PGothic" panose="020B0600070205080204" pitchFamily="34" charset="-128"/>
              </a:rPr>
              <a:t>Collaborative repositories, stable funding</a:t>
            </a:r>
          </a:p>
          <a:p>
            <a:pPr>
              <a:lnSpc>
                <a:spcPct val="80000"/>
              </a:lnSpc>
              <a:defRPr/>
            </a:pPr>
            <a:r>
              <a:rPr lang="en-US" altLang="en-US" sz="2200" dirty="0" smtClean="0">
                <a:ea typeface="MS PGothic" panose="020B0600070205080204" pitchFamily="34" charset="-128"/>
              </a:rPr>
              <a:t>Other science and humanities</a:t>
            </a:r>
          </a:p>
          <a:p>
            <a:pPr lvl="1">
              <a:lnSpc>
                <a:spcPct val="80000"/>
              </a:lnSpc>
              <a:defRPr/>
            </a:pPr>
            <a:r>
              <a:rPr lang="en-US" altLang="en-US" sz="2000" dirty="0" smtClean="0">
                <a:ea typeface="MS PGothic" panose="020B0600070205080204" pitchFamily="34" charset="-128"/>
              </a:rPr>
              <a:t>The long tail</a:t>
            </a:r>
          </a:p>
          <a:p>
            <a:pPr lvl="1">
              <a:lnSpc>
                <a:spcPct val="80000"/>
              </a:lnSpc>
              <a:defRPr/>
            </a:pPr>
            <a:r>
              <a:rPr lang="en-US" altLang="en-US" sz="2000" dirty="0" smtClean="0">
                <a:ea typeface="MS PGothic" panose="020B0600070205080204" pitchFamily="34" charset="-128"/>
              </a:rPr>
              <a:t>Individual scholars, small and intermittent funding</a:t>
            </a:r>
          </a:p>
          <a:p>
            <a:pPr>
              <a:lnSpc>
                <a:spcPct val="80000"/>
              </a:lnSpc>
              <a:defRPr/>
            </a:pPr>
            <a:r>
              <a:rPr lang="en-US" altLang="en-US" sz="2200" dirty="0" smtClean="0">
                <a:ea typeface="MS PGothic" panose="020B0600070205080204" pitchFamily="34" charset="-128"/>
              </a:rPr>
              <a:t>Corporations</a:t>
            </a:r>
          </a:p>
          <a:p>
            <a:pPr lvl="1">
              <a:lnSpc>
                <a:spcPct val="80000"/>
              </a:lnSpc>
              <a:defRPr/>
            </a:pPr>
            <a:r>
              <a:rPr lang="en-US" altLang="en-US" sz="2000" dirty="0" smtClean="0">
                <a:ea typeface="MS PGothic" panose="020B0600070205080204" pitchFamily="34" charset="-128"/>
              </a:rPr>
              <a:t>Competitive advantage (Amazon, </a:t>
            </a:r>
            <a:r>
              <a:rPr lang="en-US" altLang="en-US" sz="2000" dirty="0" err="1" smtClean="0">
                <a:ea typeface="MS PGothic" panose="020B0600070205080204" pitchFamily="34" charset="-128"/>
              </a:rPr>
              <a:t>Taoboa</a:t>
            </a:r>
            <a:r>
              <a:rPr lang="en-US" altLang="en-US" sz="2000" dirty="0" smtClean="0">
                <a:ea typeface="MS PGothic" panose="020B0600070205080204" pitchFamily="34" charset="-128"/>
              </a:rPr>
              <a:t>, Google, Baidu, Facebook, Alibaba)</a:t>
            </a:r>
          </a:p>
          <a:p>
            <a:pPr lvl="1">
              <a:lnSpc>
                <a:spcPct val="80000"/>
              </a:lnSpc>
              <a:defRPr/>
            </a:pPr>
            <a:r>
              <a:rPr lang="en-US" altLang="en-US" sz="2000" dirty="0" smtClean="0">
                <a:ea typeface="MS PGothic" panose="020B0600070205080204" pitchFamily="34" charset="-128"/>
              </a:rPr>
              <a:t>A primary income stream</a:t>
            </a:r>
          </a:p>
          <a:p>
            <a:pPr>
              <a:lnSpc>
                <a:spcPct val="80000"/>
              </a:lnSpc>
              <a:defRPr/>
            </a:pPr>
            <a:r>
              <a:rPr lang="en-US" altLang="en-US" sz="2400" dirty="0" smtClean="0">
                <a:ea typeface="MS PGothic" panose="020B0600070205080204" pitchFamily="34" charset="-128"/>
              </a:rPr>
              <a:t>Government data</a:t>
            </a:r>
          </a:p>
          <a:p>
            <a:pPr lvl="1">
              <a:lnSpc>
                <a:spcPct val="80000"/>
              </a:lnSpc>
              <a:defRPr/>
            </a:pPr>
            <a:r>
              <a:rPr lang="en-US" altLang="en-US" sz="2000" dirty="0" smtClean="0">
                <a:ea typeface="MS PGothic" panose="020B0600070205080204" pitchFamily="34" charset="-128"/>
              </a:rPr>
              <a:t>Economic metrics (e.g., Census, other statistical agencies)</a:t>
            </a:r>
          </a:p>
          <a:p>
            <a:pPr lvl="1">
              <a:lnSpc>
                <a:spcPct val="80000"/>
              </a:lnSpc>
              <a:defRPr/>
            </a:pPr>
            <a:r>
              <a:rPr lang="en-US" altLang="en-US" sz="2000" dirty="0" smtClean="0">
                <a:ea typeface="MS PGothic" panose="020B0600070205080204" pitchFamily="34" charset="-128"/>
              </a:rPr>
              <a:t>Intelligence streams</a:t>
            </a:r>
          </a:p>
          <a:p>
            <a:pPr>
              <a:lnSpc>
                <a:spcPct val="80000"/>
              </a:lnSpc>
              <a:defRPr/>
            </a:pPr>
            <a:r>
              <a:rPr lang="en-US" altLang="en-US" sz="2200" dirty="0" smtClean="0">
                <a:ea typeface="MS PGothic" panose="020B0600070205080204" pitchFamily="34" charset="-128"/>
              </a:rPr>
              <a:t>Data Uses</a:t>
            </a:r>
          </a:p>
          <a:p>
            <a:pPr lvl="1">
              <a:lnSpc>
                <a:spcPct val="80000"/>
              </a:lnSpc>
              <a:defRPr/>
            </a:pPr>
            <a:r>
              <a:rPr lang="en-US" altLang="en-US" sz="2000" dirty="0" smtClean="0">
                <a:ea typeface="MS PGothic" panose="020B0600070205080204" pitchFamily="34" charset="-128"/>
              </a:rPr>
              <a:t>Verification, documentation, and authority</a:t>
            </a:r>
          </a:p>
          <a:p>
            <a:pPr lvl="1">
              <a:lnSpc>
                <a:spcPct val="80000"/>
              </a:lnSpc>
              <a:defRPr/>
            </a:pPr>
            <a:r>
              <a:rPr lang="en-US" altLang="en-US" sz="2000" dirty="0" smtClean="0">
                <a:ea typeface="MS PGothic" panose="020B0600070205080204" pitchFamily="34" charset="-128"/>
              </a:rPr>
              <a:t>Aggregation and scaffolding</a:t>
            </a:r>
          </a:p>
          <a:p>
            <a:pPr lvl="1">
              <a:lnSpc>
                <a:spcPct val="80000"/>
              </a:lnSpc>
              <a:defRPr/>
            </a:pPr>
            <a:r>
              <a:rPr lang="en-US" altLang="en-US" sz="2000" dirty="0" smtClean="0">
                <a:ea typeface="MS PGothic" panose="020B0600070205080204" pitchFamily="34" charset="-128"/>
              </a:rPr>
              <a:t>Mining; inferencing</a:t>
            </a:r>
          </a:p>
          <a:p>
            <a:pPr lvl="1">
              <a:lnSpc>
                <a:spcPct val="80000"/>
              </a:lnSpc>
              <a:defRPr/>
            </a:pPr>
            <a:r>
              <a:rPr lang="en-US" altLang="en-US" sz="2000" dirty="0" smtClean="0">
                <a:ea typeface="MS PGothic" panose="020B0600070205080204" pitchFamily="34" charset="-128"/>
              </a:rPr>
              <a:t>Reuse</a:t>
            </a:r>
          </a:p>
          <a:p>
            <a:pPr lvl="1">
              <a:lnSpc>
                <a:spcPct val="80000"/>
              </a:lnSpc>
              <a:defRPr/>
            </a:pPr>
            <a:endParaRPr lang="en-US" altLang="en-US" sz="2000" dirty="0" smtClean="0">
              <a:ea typeface="MS PGothic" panose="020B0600070205080204" pitchFamily="34" charset="-128"/>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CD5CCDF4-1DD2-437E-BB32-A0240E291BD5}" type="datetime1">
              <a:rPr lang="en-US" altLang="en-US" sz="1200" smtClean="0">
                <a:solidFill>
                  <a:srgbClr val="898989"/>
                </a:solidFill>
              </a:rPr>
              <a:pPr>
                <a:spcBef>
                  <a:spcPct val="0"/>
                </a:spcBef>
                <a:buFontTx/>
                <a:buNone/>
              </a:pPr>
              <a:t>8/9/2016</a:t>
            </a:fld>
            <a:endParaRPr lang="en-US" altLang="en-US" sz="1200" smtClean="0">
              <a:solidFill>
                <a:srgbClr val="898989"/>
              </a:solidFill>
            </a:endParaRPr>
          </a:p>
        </p:txBody>
      </p:sp>
      <p:sp>
        <p:nvSpPr>
          <p:cNvPr id="2150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7CA8097F-9330-4A4A-94A8-FEB23D8AF85C}" type="slidenum">
              <a:rPr lang="en-US" altLang="en-US" sz="1200" smtClean="0">
                <a:solidFill>
                  <a:srgbClr val="898989"/>
                </a:solidFill>
              </a:rPr>
              <a:pPr>
                <a:spcBef>
                  <a:spcPct val="0"/>
                </a:spcBef>
                <a:buFontTx/>
                <a:buNone/>
              </a:pPr>
              <a:t>5</a:t>
            </a:fld>
            <a:endParaRPr lang="en-US" altLang="en-US" sz="1200" smtClean="0">
              <a:solidFill>
                <a:srgbClr val="898989"/>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Information professionals’ roles</a:t>
            </a:r>
            <a:endParaRPr lang="en-US" dirty="0"/>
          </a:p>
        </p:txBody>
      </p:sp>
      <p:sp>
        <p:nvSpPr>
          <p:cNvPr id="5" name="Text Placeholder 4"/>
          <p:cNvSpPr>
            <a:spLocks noGrp="1"/>
          </p:cNvSpPr>
          <p:nvPr>
            <p:ph type="body" idx="1"/>
          </p:nvPr>
        </p:nvSpPr>
        <p:spPr/>
        <p:txBody>
          <a:bodyPr/>
          <a:lstStyle/>
          <a:p>
            <a:pPr>
              <a:buFont typeface="Arial" charset="0"/>
              <a:buNone/>
              <a:defRPr/>
            </a:pPr>
            <a:r>
              <a:rPr lang="en-US" dirty="0" smtClean="0"/>
              <a:t>Part 2</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ea typeface="MS PGothic" panose="020B0600070205080204" pitchFamily="34" charset="-128"/>
              </a:rPr>
              <a:t>Information Professionals’ Roles</a:t>
            </a:r>
          </a:p>
        </p:txBody>
      </p:sp>
      <p:sp>
        <p:nvSpPr>
          <p:cNvPr id="24579" name="Content Placeholder 2"/>
          <p:cNvSpPr>
            <a:spLocks noGrp="1"/>
          </p:cNvSpPr>
          <p:nvPr>
            <p:ph idx="1"/>
          </p:nvPr>
        </p:nvSpPr>
        <p:spPr>
          <a:xfrm>
            <a:off x="457200" y="1295400"/>
            <a:ext cx="8229600" cy="4525963"/>
          </a:xfrm>
        </p:spPr>
        <p:txBody>
          <a:bodyPr/>
          <a:lstStyle/>
          <a:p>
            <a:r>
              <a:rPr lang="en-US" altLang="en-US" sz="2400" smtClean="0">
                <a:ea typeface="MS PGothic" panose="020B0600070205080204" pitchFamily="34" charset="-128"/>
              </a:rPr>
              <a:t>Information professionals integrate people, information, and technology.</a:t>
            </a:r>
          </a:p>
          <a:p>
            <a:r>
              <a:rPr lang="en-US" altLang="en-US" sz="2400" smtClean="0">
                <a:ea typeface="MS PGothic" panose="020B0600070205080204" pitchFamily="34" charset="-128"/>
              </a:rPr>
              <a:t>Digital assets blur traditional boundaries between physical components: core challenges</a:t>
            </a:r>
          </a:p>
          <a:p>
            <a:pPr lvl="1"/>
            <a:r>
              <a:rPr lang="en-US" altLang="en-US" sz="2000" smtClean="0">
                <a:ea typeface="MS PGothic" panose="020B0600070205080204" pitchFamily="34" charset="-128"/>
              </a:rPr>
              <a:t>Knowledge representation</a:t>
            </a:r>
          </a:p>
          <a:p>
            <a:pPr lvl="1"/>
            <a:r>
              <a:rPr lang="en-US" altLang="en-US" sz="2000" smtClean="0">
                <a:ea typeface="MS PGothic" panose="020B0600070205080204" pitchFamily="34" charset="-128"/>
              </a:rPr>
              <a:t>Data curation and data science</a:t>
            </a:r>
          </a:p>
          <a:p>
            <a:pPr lvl="1"/>
            <a:r>
              <a:rPr lang="en-US" altLang="en-US" sz="2000" smtClean="0">
                <a:ea typeface="MS PGothic" panose="020B0600070205080204" pitchFamily="34" charset="-128"/>
              </a:rPr>
              <a:t>Information interaction</a:t>
            </a:r>
          </a:p>
          <a:p>
            <a:r>
              <a:rPr lang="en-US" altLang="en-US" sz="2400" smtClean="0">
                <a:ea typeface="MS PGothic" panose="020B0600070205080204" pitchFamily="34" charset="-128"/>
              </a:rPr>
              <a:t>iSchools educate information professionals for all kinds of enterprises: business, industry, government, as well as libraries and archives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ea typeface="MS PGothic" panose="020B0600070205080204" pitchFamily="34" charset="-128"/>
              </a:rPr>
              <a:t>Information</a:t>
            </a:r>
          </a:p>
        </p:txBody>
      </p:sp>
      <p:sp>
        <p:nvSpPr>
          <p:cNvPr id="3" name="Content Placeholder 2"/>
          <p:cNvSpPr>
            <a:spLocks noGrp="1"/>
          </p:cNvSpPr>
          <p:nvPr>
            <p:ph idx="1"/>
          </p:nvPr>
        </p:nvSpPr>
        <p:spPr>
          <a:xfrm>
            <a:off x="485775" y="1219200"/>
            <a:ext cx="8229600" cy="4525963"/>
          </a:xfrm>
        </p:spPr>
        <p:txBody>
          <a:bodyPr/>
          <a:lstStyle/>
          <a:p>
            <a:pPr>
              <a:defRPr/>
            </a:pPr>
            <a:r>
              <a:rPr lang="en-US" dirty="0" smtClean="0"/>
              <a:t>Information is intellectual energy</a:t>
            </a:r>
          </a:p>
          <a:p>
            <a:pPr>
              <a:defRPr/>
            </a:pPr>
            <a:r>
              <a:rPr lang="en-US" dirty="0" smtClean="0"/>
              <a:t>Reduction in uncertainty (Shannon)</a:t>
            </a:r>
          </a:p>
          <a:p>
            <a:pPr>
              <a:defRPr/>
            </a:pPr>
            <a:r>
              <a:rPr lang="en-US" dirty="0" smtClean="0"/>
              <a:t>Random perturbations-signals-data-information-knowledge continuum</a:t>
            </a:r>
          </a:p>
          <a:p>
            <a:pPr>
              <a:defRPr/>
            </a:pPr>
            <a:r>
              <a:rPr lang="en-US" dirty="0" smtClean="0"/>
              <a:t>Four senses of information</a:t>
            </a:r>
          </a:p>
          <a:p>
            <a:pPr lvl="1">
              <a:defRPr/>
            </a:pPr>
            <a:r>
              <a:rPr lang="en-US" dirty="0" smtClean="0"/>
              <a:t>Action</a:t>
            </a:r>
          </a:p>
          <a:p>
            <a:pPr lvl="1">
              <a:defRPr/>
            </a:pPr>
            <a:r>
              <a:rPr lang="en-US" dirty="0" smtClean="0"/>
              <a:t>Thought </a:t>
            </a:r>
          </a:p>
          <a:p>
            <a:pPr lvl="1">
              <a:defRPr/>
            </a:pPr>
            <a:r>
              <a:rPr lang="en-US" dirty="0" smtClean="0"/>
              <a:t>Thing</a:t>
            </a:r>
          </a:p>
          <a:p>
            <a:pPr lvl="1">
              <a:defRPr/>
            </a:pPr>
            <a:r>
              <a:rPr lang="en-US" dirty="0" err="1" smtClean="0"/>
              <a:t>Cyberidentity</a:t>
            </a:r>
            <a:endParaRPr lang="en-US" dirty="0" smtClean="0"/>
          </a:p>
          <a:p>
            <a:pPr marL="457200" lvl="1" indent="0">
              <a:buFont typeface="Arial" panose="020B0604020202020204" pitchFamily="34" charset="0"/>
              <a:buNone/>
              <a:defRPr/>
            </a:pPr>
            <a:endParaRPr lang="en-US" dirty="0" smtClean="0"/>
          </a:p>
          <a:p>
            <a:pPr lvl="1">
              <a:defRPr/>
            </a:pPr>
            <a:endParaRPr lang="en-US" dirty="0" smtClean="0"/>
          </a:p>
          <a:p>
            <a:pPr>
              <a:defRP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smtClean="0">
                <a:ea typeface="MS PGothic" panose="020B0600070205080204" pitchFamily="34" charset="-128"/>
              </a:rPr>
              <a:t>Fundamental Information Questions</a:t>
            </a:r>
          </a:p>
        </p:txBody>
      </p:sp>
      <p:sp>
        <p:nvSpPr>
          <p:cNvPr id="28675" name="Content Placeholder 2"/>
          <p:cNvSpPr>
            <a:spLocks noGrp="1"/>
          </p:cNvSpPr>
          <p:nvPr>
            <p:ph idx="1"/>
          </p:nvPr>
        </p:nvSpPr>
        <p:spPr>
          <a:xfrm>
            <a:off x="457200" y="1524000"/>
            <a:ext cx="8229600" cy="4525963"/>
          </a:xfrm>
        </p:spPr>
        <p:txBody>
          <a:bodyPr/>
          <a:lstStyle/>
          <a:p>
            <a:r>
              <a:rPr lang="en-US" altLang="en-US" sz="2800" smtClean="0">
                <a:ea typeface="MS PGothic" panose="020B0600070205080204" pitchFamily="34" charset="-128"/>
              </a:rPr>
              <a:t>How does information arise?  [genesis]</a:t>
            </a:r>
          </a:p>
          <a:p>
            <a:r>
              <a:rPr lang="en-US" altLang="en-US" sz="2800" smtClean="0">
                <a:ea typeface="MS PGothic" panose="020B0600070205080204" pitchFamily="34" charset="-128"/>
              </a:rPr>
              <a:t>How does information flow in an organization?</a:t>
            </a:r>
          </a:p>
          <a:p>
            <a:r>
              <a:rPr lang="en-US" altLang="en-US" sz="2800" smtClean="0">
                <a:ea typeface="MS PGothic" panose="020B0600070205080204" pitchFamily="34" charset="-128"/>
              </a:rPr>
              <a:t>How is information managed in an organization and across organizational membranes?</a:t>
            </a:r>
          </a:p>
          <a:p>
            <a:r>
              <a:rPr lang="en-US" altLang="en-US" sz="2800" smtClean="0">
                <a:ea typeface="MS PGothic" panose="020B0600070205080204" pitchFamily="34" charset="-128"/>
              </a:rPr>
              <a:t>How is information used?</a:t>
            </a:r>
          </a:p>
          <a:p>
            <a:r>
              <a:rPr lang="en-US" altLang="en-US" sz="2800" smtClean="0">
                <a:ea typeface="MS PGothic" panose="020B0600070205080204" pitchFamily="34" charset="-128"/>
              </a:rPr>
              <a:t>How is information preserved and secured for future use?</a:t>
            </a:r>
          </a:p>
          <a:p>
            <a:r>
              <a:rPr lang="en-US" altLang="en-US" sz="2800" smtClean="0">
                <a:ea typeface="MS PGothic" panose="020B0600070205080204" pitchFamily="34" charset="-128"/>
              </a:rPr>
              <a:t>How do we assess these activities?</a:t>
            </a:r>
          </a:p>
        </p:txBody>
      </p:sp>
    </p:spTree>
  </p:cSld>
  <p:clrMapOvr>
    <a:masterClrMapping/>
  </p:clrMapOvr>
</p:sld>
</file>

<file path=ppt/theme/theme1.xml><?xml version="1.0" encoding="utf-8"?>
<a:theme xmlns:a="http://schemas.openxmlformats.org/drawingml/2006/main" name="Office Them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Slipstream.thmx</Template>
  <TotalTime>174476</TotalTime>
  <Words>1723</Words>
  <Application>Microsoft Office PowerPoint</Application>
  <PresentationFormat>On-screen Show (4:3)</PresentationFormat>
  <Paragraphs>398</Paragraphs>
  <Slides>39</Slides>
  <Notes>19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39</vt:i4>
      </vt:variant>
    </vt:vector>
  </HeadingPairs>
  <TitlesOfParts>
    <vt:vector size="49" baseType="lpstr">
      <vt:lpstr>ＭＳ Ｐゴシック</vt:lpstr>
      <vt:lpstr>ＭＳ Ｐゴシック</vt:lpstr>
      <vt:lpstr>Arial</vt:lpstr>
      <vt:lpstr>Calibri</vt:lpstr>
      <vt:lpstr>Forte</vt:lpstr>
      <vt:lpstr>Lucida Handwriting</vt:lpstr>
      <vt:lpstr>Times New Roman</vt:lpstr>
      <vt:lpstr>Office Theme</vt:lpstr>
      <vt:lpstr>Document</vt:lpstr>
      <vt:lpstr>Microsoft ClipArt Gallery</vt:lpstr>
      <vt:lpstr>Data Management and Information Science </vt:lpstr>
      <vt:lpstr>Outline</vt:lpstr>
      <vt:lpstr>Data and information context</vt:lpstr>
      <vt:lpstr>Data and Information Circa 2016</vt:lpstr>
      <vt:lpstr>Data Public and Private</vt:lpstr>
      <vt:lpstr>Information professionals’ roles</vt:lpstr>
      <vt:lpstr>Information Professionals’ Roles</vt:lpstr>
      <vt:lpstr>Information</vt:lpstr>
      <vt:lpstr>Fundamental Information Questions</vt:lpstr>
      <vt:lpstr>Fundamental Information Questions (Cont’)</vt:lpstr>
      <vt:lpstr>Information Work</vt:lpstr>
      <vt:lpstr>Example: Digital representation blur</vt:lpstr>
      <vt:lpstr>PowerPoint Presentation</vt:lpstr>
      <vt:lpstr>PowerPoint Presentation</vt:lpstr>
      <vt:lpstr>The Blur</vt:lpstr>
      <vt:lpstr>Content, Metadata, &amp; Context: Boundaries?</vt:lpstr>
      <vt:lpstr>Example: Multimedia Features  for Indexing</vt:lpstr>
      <vt:lpstr>Example: Digital Video Surrogates </vt:lpstr>
      <vt:lpstr>Example Instantiation: Color Histogram</vt:lpstr>
      <vt:lpstr>User Persepctive: Surrogates (Views)</vt:lpstr>
      <vt:lpstr>PowerPoint Presentation</vt:lpstr>
      <vt:lpstr>Interfaces</vt:lpstr>
      <vt:lpstr>Storyboard Example by Genre</vt:lpstr>
      <vt:lpstr>Array of keyframes, indexed by Faces </vt:lpstr>
      <vt:lpstr>Array of keyframes, indexed by Brightness </vt:lpstr>
      <vt:lpstr>Indexing in Context of Curation</vt:lpstr>
      <vt:lpstr>Data Management Policies</vt:lpstr>
      <vt:lpstr>Data curation and data Science</vt:lpstr>
      <vt:lpstr>Data as Popular Concept</vt:lpstr>
      <vt:lpstr>Why is research data stewardship complex? </vt:lpstr>
      <vt:lpstr>PowerPoint Presentation</vt:lpstr>
      <vt:lpstr>Information &amp; Data Science</vt:lpstr>
      <vt:lpstr>SILS Data Curation Perspective</vt:lpstr>
      <vt:lpstr>Challenge: Managing Blurred Boundaries</vt:lpstr>
      <vt:lpstr>OSE and SILS Executive Education Program</vt:lpstr>
      <vt:lpstr>What’s Next?</vt:lpstr>
      <vt:lpstr>Next?</vt:lpstr>
      <vt:lpstr>Post-Master’s Certificate In Data Curation</vt:lpstr>
      <vt:lpstr>PMC Courses</vt:lpstr>
    </vt:vector>
  </TitlesOfParts>
  <Company>School of Information and Library Science UNC-CH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Libraries as Phenotypes for Digital Societies</dc:title>
  <dc:creator>ils755</dc:creator>
  <cp:lastModifiedBy>Marchionini, Gary</cp:lastModifiedBy>
  <cp:revision>467</cp:revision>
  <cp:lastPrinted>2016-08-09T15:44:51Z</cp:lastPrinted>
  <dcterms:created xsi:type="dcterms:W3CDTF">2011-10-18T21:47:18Z</dcterms:created>
  <dcterms:modified xsi:type="dcterms:W3CDTF">2016-08-19T20:23:01Z</dcterms:modified>
</cp:coreProperties>
</file>